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 id="263" r:id="rId13"/>
  </p:sldIdLst>
  <p:sldSz cx="7556500" cy="10693400"/>
  <p:notesSz cx="6858000" cy="9144000"/>
  <p:embeddedFontLst>
    <p:embeddedFont>
      <p:font typeface="Lexend Deca" charset="1" panose="00000000000000000000"/>
      <p:regular r:id="rId1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fonts/font14.fntdata" Type="http://schemas.openxmlformats.org/officeDocument/2006/relationships/font"/><Relationship Id="rId2" Target="presProps.xml" Type="http://schemas.openxmlformats.org/officeDocument/2006/relationships/presProps"/><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4.png" Type="http://schemas.openxmlformats.org/officeDocument/2006/relationships/image"/><Relationship Id="rId3" Target="../media/image5.png" Type="http://schemas.openxmlformats.org/officeDocument/2006/relationships/image"/><Relationship Id="rId4" Target="../media/image6.sv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4.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4.pn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4.pn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4.pn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4.png" Type="http://schemas.openxmlformats.org/officeDocument/2006/relationships/image"/><Relationship Id="rId3" Target="../media/image7.png" Type="http://schemas.openxmlformats.org/officeDocument/2006/relationships/image"/><Relationship Id="rId4" Target="../media/image8.sv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9.png" Type="http://schemas.openxmlformats.org/officeDocument/2006/relationships/image"/><Relationship Id="rId3" Target="../media/image10.sv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a:grpSpLocks noChangeAspect="true"/>
          </p:cNvGrpSpPr>
          <p:nvPr/>
        </p:nvGrpSpPr>
        <p:grpSpPr>
          <a:xfrm rot="0">
            <a:off x="5119946" y="0"/>
            <a:ext cx="2440054" cy="1422220"/>
            <a:chOff x="0" y="0"/>
            <a:chExt cx="10692003" cy="6231992"/>
          </a:xfrm>
        </p:grpSpPr>
        <p:sp>
          <p:nvSpPr>
            <p:cNvPr name="Freeform 3" id="3"/>
            <p:cNvSpPr/>
            <p:nvPr/>
          </p:nvSpPr>
          <p:spPr>
            <a:xfrm flipH="false" flipV="false" rot="0">
              <a:off x="3350768" y="0"/>
              <a:ext cx="7341235" cy="3555111"/>
            </a:xfrm>
            <a:custGeom>
              <a:avLst/>
              <a:gdLst/>
              <a:ahLst/>
              <a:cxnLst/>
              <a:rect r="r" b="b" t="t" l="l"/>
              <a:pathLst>
                <a:path h="3555111" w="7341235">
                  <a:moveTo>
                    <a:pt x="0" y="0"/>
                  </a:moveTo>
                  <a:cubicBezTo>
                    <a:pt x="1080008" y="1161161"/>
                    <a:pt x="2257171" y="2279015"/>
                    <a:pt x="3776345" y="2614676"/>
                  </a:cubicBezTo>
                  <a:cubicBezTo>
                    <a:pt x="4780534" y="2836545"/>
                    <a:pt x="5880735" y="2697226"/>
                    <a:pt x="6791960" y="3176524"/>
                  </a:cubicBezTo>
                  <a:cubicBezTo>
                    <a:pt x="6988683" y="3280029"/>
                    <a:pt x="7170293" y="3408934"/>
                    <a:pt x="7341235" y="3555111"/>
                  </a:cubicBezTo>
                  <a:lnTo>
                    <a:pt x="7341235" y="3555111"/>
                  </a:lnTo>
                  <a:lnTo>
                    <a:pt x="7341235" y="0"/>
                  </a:lnTo>
                  <a:close/>
                </a:path>
              </a:pathLst>
            </a:custGeom>
            <a:solidFill>
              <a:srgbClr val="E0AEA4"/>
            </a:solidFill>
          </p:spPr>
        </p:sp>
      </p:grpSp>
      <p:sp>
        <p:nvSpPr>
          <p:cNvPr name="TextBox 4" id="4"/>
          <p:cNvSpPr txBox="true"/>
          <p:nvPr/>
        </p:nvSpPr>
        <p:spPr>
          <a:xfrm rot="0">
            <a:off x="756000" y="3137469"/>
            <a:ext cx="6048000" cy="4695825"/>
          </a:xfrm>
          <a:prstGeom prst="rect">
            <a:avLst/>
          </a:prstGeom>
        </p:spPr>
        <p:txBody>
          <a:bodyPr anchor="t" rtlCol="false" tIns="0" lIns="0" bIns="0" rIns="0">
            <a:spAutoFit/>
          </a:bodyPr>
          <a:lstStyle/>
          <a:p>
            <a:pPr algn="ctr">
              <a:lnSpc>
                <a:spcPts val="4480"/>
              </a:lnSpc>
            </a:pPr>
            <a:r>
              <a:rPr lang="en-US" sz="3200" spc="160">
                <a:solidFill>
                  <a:srgbClr val="4D5A53"/>
                </a:solidFill>
                <a:latin typeface="Lexend Deca"/>
                <a:ea typeface="Lexend Deca"/>
                <a:cs typeface="Lexend Deca"/>
                <a:sym typeface="Lexend Deca"/>
              </a:rPr>
              <a:t>In gesprek met je werkgever.</a:t>
            </a:r>
          </a:p>
          <a:p>
            <a:pPr algn="ctr">
              <a:lnSpc>
                <a:spcPts val="4480"/>
              </a:lnSpc>
            </a:pPr>
          </a:p>
          <a:p>
            <a:pPr algn="ctr">
              <a:lnSpc>
                <a:spcPts val="4480"/>
              </a:lnSpc>
            </a:pPr>
          </a:p>
          <a:p>
            <a:pPr algn="ctr">
              <a:lnSpc>
                <a:spcPts val="3920"/>
              </a:lnSpc>
            </a:pPr>
            <a:r>
              <a:rPr lang="en-US" sz="2800" spc="140">
                <a:solidFill>
                  <a:srgbClr val="38B5AD"/>
                </a:solidFill>
                <a:latin typeface="Lexend Deca"/>
                <a:ea typeface="Lexend Deca"/>
                <a:cs typeface="Lexend Deca"/>
                <a:sym typeface="Lexend Deca"/>
              </a:rPr>
              <a:t>Deze checklist geeft handvatten hoe </a:t>
            </a:r>
          </a:p>
          <a:p>
            <a:pPr algn="ctr">
              <a:lnSpc>
                <a:spcPts val="3920"/>
              </a:lnSpc>
            </a:pPr>
            <a:r>
              <a:rPr lang="en-US" sz="2800" spc="140">
                <a:solidFill>
                  <a:srgbClr val="38B5AD"/>
                </a:solidFill>
                <a:latin typeface="Lexend Deca"/>
                <a:ea typeface="Lexend Deca"/>
                <a:cs typeface="Lexend Deca"/>
                <a:sym typeface="Lexend Deca"/>
              </a:rPr>
              <a:t>je jouw proces </a:t>
            </a:r>
          </a:p>
          <a:p>
            <a:pPr algn="ctr">
              <a:lnSpc>
                <a:spcPts val="3920"/>
              </a:lnSpc>
            </a:pPr>
            <a:r>
              <a:rPr lang="en-US" sz="2800" spc="140">
                <a:solidFill>
                  <a:srgbClr val="38B5AD"/>
                </a:solidFill>
                <a:latin typeface="Lexend Deca"/>
                <a:ea typeface="Lexend Deca"/>
                <a:cs typeface="Lexend Deca"/>
                <a:sym typeface="Lexend Deca"/>
              </a:rPr>
              <a:t>bespreekbaar kunt </a:t>
            </a:r>
          </a:p>
          <a:p>
            <a:pPr algn="ctr">
              <a:lnSpc>
                <a:spcPts val="3920"/>
              </a:lnSpc>
              <a:spcBef>
                <a:spcPct val="0"/>
              </a:spcBef>
            </a:pPr>
            <a:r>
              <a:rPr lang="en-US" sz="2800" spc="140">
                <a:solidFill>
                  <a:srgbClr val="38B5AD"/>
                </a:solidFill>
                <a:latin typeface="Lexend Deca"/>
                <a:ea typeface="Lexend Deca"/>
                <a:cs typeface="Lexend Deca"/>
                <a:sym typeface="Lexend Deca"/>
              </a:rPr>
              <a:t>maken op je werk. </a:t>
            </a:r>
          </a:p>
        </p:txBody>
      </p:sp>
      <p:grpSp>
        <p:nvGrpSpPr>
          <p:cNvPr name="Group 5" id="5"/>
          <p:cNvGrpSpPr>
            <a:grpSpLocks noChangeAspect="true"/>
          </p:cNvGrpSpPr>
          <p:nvPr/>
        </p:nvGrpSpPr>
        <p:grpSpPr>
          <a:xfrm rot="0">
            <a:off x="-36000" y="8622769"/>
            <a:ext cx="2906992" cy="2249231"/>
            <a:chOff x="0" y="0"/>
            <a:chExt cx="10819003" cy="8371002"/>
          </a:xfrm>
        </p:grpSpPr>
        <p:sp>
          <p:nvSpPr>
            <p:cNvPr name="Freeform 6" id="6"/>
            <p:cNvSpPr/>
            <p:nvPr/>
          </p:nvSpPr>
          <p:spPr>
            <a:xfrm flipH="false" flipV="false" rot="0">
              <a:off x="63500" y="3100832"/>
              <a:ext cx="10692003" cy="5206619"/>
            </a:xfrm>
            <a:custGeom>
              <a:avLst/>
              <a:gdLst/>
              <a:ahLst/>
              <a:cxnLst/>
              <a:rect r="r" b="b" t="t" l="l"/>
              <a:pathLst>
                <a:path h="5206619" w="10692003">
                  <a:moveTo>
                    <a:pt x="0" y="0"/>
                  </a:moveTo>
                  <a:lnTo>
                    <a:pt x="0" y="5206619"/>
                  </a:lnTo>
                  <a:lnTo>
                    <a:pt x="10692003" y="5206619"/>
                  </a:lnTo>
                  <a:lnTo>
                    <a:pt x="10692003" y="3586734"/>
                  </a:lnTo>
                  <a:lnTo>
                    <a:pt x="10692003" y="3586734"/>
                  </a:lnTo>
                  <a:cubicBezTo>
                    <a:pt x="9989820" y="4139057"/>
                    <a:pt x="9188450" y="4512310"/>
                    <a:pt x="8288910" y="4576699"/>
                  </a:cubicBezTo>
                  <a:cubicBezTo>
                    <a:pt x="8195818" y="4583304"/>
                    <a:pt x="8103236" y="4586606"/>
                    <a:pt x="8011161" y="4586606"/>
                  </a:cubicBezTo>
                  <a:cubicBezTo>
                    <a:pt x="6289041" y="4586606"/>
                    <a:pt x="4739006" y="3453512"/>
                    <a:pt x="3399410" y="2325751"/>
                  </a:cubicBezTo>
                  <a:cubicBezTo>
                    <a:pt x="2349119" y="1441577"/>
                    <a:pt x="1249045" y="492887"/>
                    <a:pt x="0" y="0"/>
                  </a:cubicBezTo>
                  <a:close/>
                </a:path>
              </a:pathLst>
            </a:custGeom>
            <a:solidFill>
              <a:srgbClr val="E0AEA4"/>
            </a:solidFill>
          </p:spPr>
        </p:sp>
        <p:sp>
          <p:nvSpPr>
            <p:cNvPr name="Freeform 7" id="7"/>
            <p:cNvSpPr/>
            <p:nvPr/>
          </p:nvSpPr>
          <p:spPr>
            <a:xfrm flipH="false" flipV="false" rot="0">
              <a:off x="7347457" y="4936617"/>
              <a:ext cx="628269" cy="1162304"/>
            </a:xfrm>
            <a:custGeom>
              <a:avLst/>
              <a:gdLst/>
              <a:ahLst/>
              <a:cxnLst/>
              <a:rect r="r" b="b" t="t" l="l"/>
              <a:pathLst>
                <a:path h="1162304" w="628269">
                  <a:moveTo>
                    <a:pt x="242190" y="784098"/>
                  </a:moveTo>
                  <a:cubicBezTo>
                    <a:pt x="242190" y="570865"/>
                    <a:pt x="351918" y="386334"/>
                    <a:pt x="559563" y="343154"/>
                  </a:cubicBezTo>
                  <a:cubicBezTo>
                    <a:pt x="539878" y="304165"/>
                    <a:pt x="529971" y="258445"/>
                    <a:pt x="529971" y="210058"/>
                  </a:cubicBezTo>
                  <a:cubicBezTo>
                    <a:pt x="529971" y="121031"/>
                    <a:pt x="563373" y="44069"/>
                    <a:pt x="628269" y="1143"/>
                  </a:cubicBezTo>
                  <a:cubicBezTo>
                    <a:pt x="616586" y="381"/>
                    <a:pt x="604775" y="0"/>
                    <a:pt x="592963" y="0"/>
                  </a:cubicBezTo>
                  <a:cubicBezTo>
                    <a:pt x="265557" y="0"/>
                    <a:pt x="0" y="265430"/>
                    <a:pt x="0" y="592963"/>
                  </a:cubicBezTo>
                  <a:cubicBezTo>
                    <a:pt x="0" y="862965"/>
                    <a:pt x="180594" y="1090676"/>
                    <a:pt x="427609" y="1162304"/>
                  </a:cubicBezTo>
                  <a:cubicBezTo>
                    <a:pt x="305815" y="1086866"/>
                    <a:pt x="242315" y="947039"/>
                    <a:pt x="242315" y="783971"/>
                  </a:cubicBezTo>
                </a:path>
              </a:pathLst>
            </a:custGeom>
            <a:solidFill>
              <a:srgbClr val="FFFFFF"/>
            </a:solidFill>
          </p:spPr>
        </p:sp>
        <p:sp>
          <p:nvSpPr>
            <p:cNvPr name="Freeform 8" id="8"/>
            <p:cNvSpPr/>
            <p:nvPr/>
          </p:nvSpPr>
          <p:spPr>
            <a:xfrm flipH="false" flipV="false" rot="0">
              <a:off x="7765797" y="4942586"/>
              <a:ext cx="767334" cy="1179830"/>
            </a:xfrm>
            <a:custGeom>
              <a:avLst/>
              <a:gdLst/>
              <a:ahLst/>
              <a:cxnLst/>
              <a:rect r="r" b="b" t="t" l="l"/>
              <a:pathLst>
                <a:path h="1179830" w="767334">
                  <a:moveTo>
                    <a:pt x="258317" y="0"/>
                  </a:moveTo>
                  <a:cubicBezTo>
                    <a:pt x="228345" y="32258"/>
                    <a:pt x="211708" y="93599"/>
                    <a:pt x="211708" y="204089"/>
                  </a:cubicBezTo>
                  <a:cubicBezTo>
                    <a:pt x="211708" y="374777"/>
                    <a:pt x="251078" y="434086"/>
                    <a:pt x="318769" y="444500"/>
                  </a:cubicBezTo>
                  <a:lnTo>
                    <a:pt x="318769" y="455549"/>
                  </a:lnTo>
                  <a:cubicBezTo>
                    <a:pt x="243585" y="449072"/>
                    <a:pt x="188340" y="412369"/>
                    <a:pt x="153923" y="359156"/>
                  </a:cubicBezTo>
                  <a:cubicBezTo>
                    <a:pt x="56260" y="394716"/>
                    <a:pt x="0" y="509397"/>
                    <a:pt x="0" y="778129"/>
                  </a:cubicBezTo>
                  <a:cubicBezTo>
                    <a:pt x="0" y="1027303"/>
                    <a:pt x="48259" y="1137412"/>
                    <a:pt x="133222" y="1178306"/>
                  </a:cubicBezTo>
                  <a:cubicBezTo>
                    <a:pt x="146811" y="1179195"/>
                    <a:pt x="160528" y="1179830"/>
                    <a:pt x="174370" y="1179830"/>
                  </a:cubicBezTo>
                  <a:cubicBezTo>
                    <a:pt x="183641" y="1179830"/>
                    <a:pt x="193039" y="1179576"/>
                    <a:pt x="202183" y="1179068"/>
                  </a:cubicBezTo>
                  <a:cubicBezTo>
                    <a:pt x="229234" y="1163066"/>
                    <a:pt x="256540" y="1132586"/>
                    <a:pt x="285495" y="1082548"/>
                  </a:cubicBezTo>
                  <a:cubicBezTo>
                    <a:pt x="282193" y="1080897"/>
                    <a:pt x="278764" y="1079246"/>
                    <a:pt x="275463" y="1077722"/>
                  </a:cubicBezTo>
                  <a:cubicBezTo>
                    <a:pt x="246888" y="1064260"/>
                    <a:pt x="219202" y="1048893"/>
                    <a:pt x="193675" y="1030224"/>
                  </a:cubicBezTo>
                  <a:cubicBezTo>
                    <a:pt x="155447" y="1002284"/>
                    <a:pt x="119380" y="964057"/>
                    <a:pt x="98552" y="921258"/>
                  </a:cubicBezTo>
                  <a:cubicBezTo>
                    <a:pt x="73279" y="869442"/>
                    <a:pt x="83946" y="776732"/>
                    <a:pt x="158622" y="780288"/>
                  </a:cubicBezTo>
                  <a:cubicBezTo>
                    <a:pt x="203072" y="782447"/>
                    <a:pt x="246888" y="811784"/>
                    <a:pt x="269747" y="849122"/>
                  </a:cubicBezTo>
                  <a:cubicBezTo>
                    <a:pt x="250316" y="817499"/>
                    <a:pt x="290067" y="742696"/>
                    <a:pt x="314325" y="721741"/>
                  </a:cubicBezTo>
                  <a:cubicBezTo>
                    <a:pt x="347218" y="693420"/>
                    <a:pt x="389255" y="695452"/>
                    <a:pt x="417321" y="729615"/>
                  </a:cubicBezTo>
                  <a:cubicBezTo>
                    <a:pt x="484631" y="811657"/>
                    <a:pt x="465201" y="934974"/>
                    <a:pt x="426846" y="1029970"/>
                  </a:cubicBezTo>
                  <a:cubicBezTo>
                    <a:pt x="423544" y="1038987"/>
                    <a:pt x="419989" y="1048004"/>
                    <a:pt x="415925" y="1056894"/>
                  </a:cubicBezTo>
                  <a:cubicBezTo>
                    <a:pt x="398144" y="1095502"/>
                    <a:pt x="374777" y="1128522"/>
                    <a:pt x="346964" y="1154176"/>
                  </a:cubicBezTo>
                  <a:cubicBezTo>
                    <a:pt x="590295" y="1080262"/>
                    <a:pt x="767333" y="854329"/>
                    <a:pt x="767333" y="586867"/>
                  </a:cubicBezTo>
                  <a:cubicBezTo>
                    <a:pt x="767333" y="287909"/>
                    <a:pt x="545972" y="40640"/>
                    <a:pt x="258190" y="0"/>
                  </a:cubicBezTo>
                </a:path>
              </a:pathLst>
            </a:custGeom>
            <a:solidFill>
              <a:srgbClr val="FFFFFF"/>
            </a:solidFill>
          </p:spPr>
        </p:sp>
      </p:grpSp>
      <p:sp>
        <p:nvSpPr>
          <p:cNvPr name="Freeform 9" id="9"/>
          <p:cNvSpPr/>
          <p:nvPr/>
        </p:nvSpPr>
        <p:spPr>
          <a:xfrm flipH="false" flipV="false" rot="0">
            <a:off x="2251625" y="10215389"/>
            <a:ext cx="777749" cy="777749"/>
          </a:xfrm>
          <a:custGeom>
            <a:avLst/>
            <a:gdLst/>
            <a:ahLst/>
            <a:cxnLst/>
            <a:rect r="r" b="b" t="t" l="l"/>
            <a:pathLst>
              <a:path h="777749" w="777749">
                <a:moveTo>
                  <a:pt x="0" y="0"/>
                </a:moveTo>
                <a:lnTo>
                  <a:pt x="777749" y="0"/>
                </a:lnTo>
                <a:lnTo>
                  <a:pt x="777749" y="777748"/>
                </a:lnTo>
                <a:lnTo>
                  <a:pt x="0" y="777748"/>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10" id="10"/>
          <p:cNvSpPr/>
          <p:nvPr/>
        </p:nvSpPr>
        <p:spPr>
          <a:xfrm flipH="false" flipV="false" rot="0">
            <a:off x="2949186" y="9056785"/>
            <a:ext cx="1661627" cy="1232526"/>
          </a:xfrm>
          <a:custGeom>
            <a:avLst/>
            <a:gdLst/>
            <a:ahLst/>
            <a:cxnLst/>
            <a:rect r="r" b="b" t="t" l="l"/>
            <a:pathLst>
              <a:path h="1232526" w="1661627">
                <a:moveTo>
                  <a:pt x="0" y="0"/>
                </a:moveTo>
                <a:lnTo>
                  <a:pt x="1661628" y="0"/>
                </a:lnTo>
                <a:lnTo>
                  <a:pt x="1661628" y="1232526"/>
                </a:lnTo>
                <a:lnTo>
                  <a:pt x="0" y="1232526"/>
                </a:lnTo>
                <a:lnTo>
                  <a:pt x="0" y="0"/>
                </a:lnTo>
                <a:close/>
              </a:path>
            </a:pathLst>
          </a:custGeom>
          <a:blipFill>
            <a:blip r:embed="rId4"/>
            <a:stretch>
              <a:fillRect l="0" t="0" r="0" b="0"/>
            </a:stretch>
          </a:blipFill>
        </p:spPr>
      </p:sp>
      <p:sp>
        <p:nvSpPr>
          <p:cNvPr name="TextBox 11" id="11"/>
          <p:cNvSpPr txBox="true"/>
          <p:nvPr/>
        </p:nvSpPr>
        <p:spPr>
          <a:xfrm rot="0">
            <a:off x="0" y="2070669"/>
            <a:ext cx="7560000" cy="657225"/>
          </a:xfrm>
          <a:prstGeom prst="rect">
            <a:avLst/>
          </a:prstGeom>
        </p:spPr>
        <p:txBody>
          <a:bodyPr anchor="t" rtlCol="false" tIns="0" lIns="0" bIns="0" rIns="0">
            <a:spAutoFit/>
          </a:bodyPr>
          <a:lstStyle/>
          <a:p>
            <a:pPr algn="ctr" marL="0" indent="0" lvl="0">
              <a:lnSpc>
                <a:spcPts val="5399"/>
              </a:lnSpc>
            </a:pPr>
            <a:r>
              <a:rPr lang="en-US" sz="3999" spc="307">
                <a:solidFill>
                  <a:srgbClr val="00A79D"/>
                </a:solidFill>
                <a:latin typeface="Lexend Deca"/>
                <a:ea typeface="Lexend Deca"/>
                <a:cs typeface="Lexend Deca"/>
                <a:sym typeface="Lexend Deca"/>
              </a:rPr>
              <a:t>CHECKLIST</a:t>
            </a:r>
          </a:p>
        </p:txBody>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166486" y="-146407"/>
            <a:ext cx="7892971" cy="1465846"/>
            <a:chOff x="0" y="0"/>
            <a:chExt cx="2833003" cy="526132"/>
          </a:xfrm>
        </p:grpSpPr>
        <p:sp>
          <p:nvSpPr>
            <p:cNvPr name="Freeform 3" id="3"/>
            <p:cNvSpPr/>
            <p:nvPr/>
          </p:nvSpPr>
          <p:spPr>
            <a:xfrm flipH="false" flipV="false" rot="0">
              <a:off x="0" y="0"/>
              <a:ext cx="2833003" cy="526132"/>
            </a:xfrm>
            <a:custGeom>
              <a:avLst/>
              <a:gdLst/>
              <a:ahLst/>
              <a:cxnLst/>
              <a:rect r="r" b="b" t="t" l="l"/>
              <a:pathLst>
                <a:path h="526132" w="2833003">
                  <a:moveTo>
                    <a:pt x="0" y="0"/>
                  </a:moveTo>
                  <a:lnTo>
                    <a:pt x="2833003" y="0"/>
                  </a:lnTo>
                  <a:lnTo>
                    <a:pt x="2833003" y="526132"/>
                  </a:lnTo>
                  <a:lnTo>
                    <a:pt x="0" y="526132"/>
                  </a:lnTo>
                  <a:close/>
                </a:path>
              </a:pathLst>
            </a:custGeom>
            <a:solidFill>
              <a:srgbClr val="A8B3AF"/>
            </a:solidFill>
          </p:spPr>
        </p:sp>
        <p:sp>
          <p:nvSpPr>
            <p:cNvPr name="TextBox 4" id="4"/>
            <p:cNvSpPr txBox="true"/>
            <p:nvPr/>
          </p:nvSpPr>
          <p:spPr>
            <a:xfrm>
              <a:off x="0" y="19050"/>
              <a:ext cx="2833003" cy="507082"/>
            </a:xfrm>
            <a:prstGeom prst="rect">
              <a:avLst/>
            </a:prstGeom>
          </p:spPr>
          <p:txBody>
            <a:bodyPr anchor="ctr" rtlCol="false" tIns="16478" lIns="16478" bIns="16478" rIns="16478"/>
            <a:lstStyle/>
            <a:p>
              <a:pPr algn="ctr">
                <a:lnSpc>
                  <a:spcPts val="1488"/>
                </a:lnSpc>
              </a:pPr>
            </a:p>
          </p:txBody>
        </p:sp>
      </p:grpSp>
      <p:sp>
        <p:nvSpPr>
          <p:cNvPr name="AutoShape 5" id="5"/>
          <p:cNvSpPr/>
          <p:nvPr/>
        </p:nvSpPr>
        <p:spPr>
          <a:xfrm flipH="true">
            <a:off x="784575" y="387210"/>
            <a:ext cx="0" cy="621486"/>
          </a:xfrm>
          <a:prstGeom prst="line">
            <a:avLst/>
          </a:prstGeom>
          <a:ln cap="flat" w="57150">
            <a:solidFill>
              <a:srgbClr val="FFFFFF"/>
            </a:solidFill>
            <a:prstDash val="solid"/>
            <a:headEnd type="none" len="sm" w="sm"/>
            <a:tailEnd type="none" len="sm" w="sm"/>
          </a:ln>
        </p:spPr>
      </p:sp>
      <p:grpSp>
        <p:nvGrpSpPr>
          <p:cNvPr name="Group 6" id="6"/>
          <p:cNvGrpSpPr/>
          <p:nvPr/>
        </p:nvGrpSpPr>
        <p:grpSpPr>
          <a:xfrm rot="0">
            <a:off x="-192514" y="10316448"/>
            <a:ext cx="7937372" cy="587022"/>
            <a:chOff x="0" y="0"/>
            <a:chExt cx="2844575" cy="210375"/>
          </a:xfrm>
        </p:grpSpPr>
        <p:sp>
          <p:nvSpPr>
            <p:cNvPr name="Freeform 7" id="7"/>
            <p:cNvSpPr/>
            <p:nvPr/>
          </p:nvSpPr>
          <p:spPr>
            <a:xfrm flipH="false" flipV="false" rot="0">
              <a:off x="0" y="0"/>
              <a:ext cx="2844575" cy="210375"/>
            </a:xfrm>
            <a:custGeom>
              <a:avLst/>
              <a:gdLst/>
              <a:ahLst/>
              <a:cxnLst/>
              <a:rect r="r" b="b" t="t" l="l"/>
              <a:pathLst>
                <a:path h="210375" w="2844575">
                  <a:moveTo>
                    <a:pt x="0" y="0"/>
                  </a:moveTo>
                  <a:lnTo>
                    <a:pt x="2844575" y="0"/>
                  </a:lnTo>
                  <a:lnTo>
                    <a:pt x="2844575" y="210375"/>
                  </a:lnTo>
                  <a:lnTo>
                    <a:pt x="0" y="210375"/>
                  </a:lnTo>
                  <a:close/>
                </a:path>
              </a:pathLst>
            </a:custGeom>
            <a:solidFill>
              <a:srgbClr val="E0AEA4"/>
            </a:solidFill>
          </p:spPr>
        </p:sp>
        <p:sp>
          <p:nvSpPr>
            <p:cNvPr name="TextBox 8" id="8"/>
            <p:cNvSpPr txBox="true"/>
            <p:nvPr/>
          </p:nvSpPr>
          <p:spPr>
            <a:xfrm>
              <a:off x="0" y="-19050"/>
              <a:ext cx="2844575" cy="229425"/>
            </a:xfrm>
            <a:prstGeom prst="rect">
              <a:avLst/>
            </a:prstGeom>
          </p:spPr>
          <p:txBody>
            <a:bodyPr anchor="ctr" rtlCol="false" tIns="50800" lIns="50800" bIns="50800" rIns="50800"/>
            <a:lstStyle/>
            <a:p>
              <a:pPr algn="ctr">
                <a:lnSpc>
                  <a:spcPts val="1540"/>
                </a:lnSpc>
              </a:pPr>
            </a:p>
          </p:txBody>
        </p:sp>
      </p:grpSp>
      <p:grpSp>
        <p:nvGrpSpPr>
          <p:cNvPr name="Group 9" id="9"/>
          <p:cNvGrpSpPr/>
          <p:nvPr/>
        </p:nvGrpSpPr>
        <p:grpSpPr>
          <a:xfrm rot="0">
            <a:off x="592049" y="6511326"/>
            <a:ext cx="6639012" cy="1106369"/>
            <a:chOff x="0" y="0"/>
            <a:chExt cx="2379272" cy="396498"/>
          </a:xfrm>
        </p:grpSpPr>
        <p:sp>
          <p:nvSpPr>
            <p:cNvPr name="Freeform 10" id="10"/>
            <p:cNvSpPr/>
            <p:nvPr/>
          </p:nvSpPr>
          <p:spPr>
            <a:xfrm flipH="false" flipV="false" rot="0">
              <a:off x="0" y="0"/>
              <a:ext cx="2379272" cy="396498"/>
            </a:xfrm>
            <a:custGeom>
              <a:avLst/>
              <a:gdLst/>
              <a:ahLst/>
              <a:cxnLst/>
              <a:rect r="r" b="b" t="t" l="l"/>
              <a:pathLst>
                <a:path h="396498" w="2379272">
                  <a:moveTo>
                    <a:pt x="43147" y="0"/>
                  </a:moveTo>
                  <a:lnTo>
                    <a:pt x="2336125" y="0"/>
                  </a:lnTo>
                  <a:cubicBezTo>
                    <a:pt x="2347569" y="0"/>
                    <a:pt x="2358543" y="4546"/>
                    <a:pt x="2366635" y="12637"/>
                  </a:cubicBezTo>
                  <a:cubicBezTo>
                    <a:pt x="2374726" y="20729"/>
                    <a:pt x="2379272" y="31703"/>
                    <a:pt x="2379272" y="43147"/>
                  </a:cubicBezTo>
                  <a:lnTo>
                    <a:pt x="2379272" y="353351"/>
                  </a:lnTo>
                  <a:cubicBezTo>
                    <a:pt x="2379272" y="364794"/>
                    <a:pt x="2374726" y="375769"/>
                    <a:pt x="2366635" y="383860"/>
                  </a:cubicBezTo>
                  <a:cubicBezTo>
                    <a:pt x="2358543" y="391952"/>
                    <a:pt x="2347569" y="396498"/>
                    <a:pt x="2336125" y="396498"/>
                  </a:cubicBezTo>
                  <a:lnTo>
                    <a:pt x="43147" y="396498"/>
                  </a:lnTo>
                  <a:cubicBezTo>
                    <a:pt x="31703" y="396498"/>
                    <a:pt x="20729" y="391952"/>
                    <a:pt x="12637" y="383860"/>
                  </a:cubicBezTo>
                  <a:cubicBezTo>
                    <a:pt x="4546" y="375769"/>
                    <a:pt x="0" y="364794"/>
                    <a:pt x="0" y="353351"/>
                  </a:cubicBezTo>
                  <a:lnTo>
                    <a:pt x="0" y="43147"/>
                  </a:lnTo>
                  <a:cubicBezTo>
                    <a:pt x="0" y="31703"/>
                    <a:pt x="4546" y="20729"/>
                    <a:pt x="12637" y="12637"/>
                  </a:cubicBezTo>
                  <a:cubicBezTo>
                    <a:pt x="20729" y="4546"/>
                    <a:pt x="31703" y="0"/>
                    <a:pt x="43147" y="0"/>
                  </a:cubicBezTo>
                  <a:close/>
                </a:path>
              </a:pathLst>
            </a:custGeom>
            <a:solidFill>
              <a:srgbClr val="38B5AD"/>
            </a:solidFill>
            <a:ln w="19050" cap="rnd">
              <a:solidFill>
                <a:srgbClr val="FFFFFF"/>
              </a:solidFill>
              <a:prstDash val="solid"/>
              <a:round/>
            </a:ln>
          </p:spPr>
        </p:sp>
        <p:sp>
          <p:nvSpPr>
            <p:cNvPr name="TextBox 11" id="11"/>
            <p:cNvSpPr txBox="true"/>
            <p:nvPr/>
          </p:nvSpPr>
          <p:spPr>
            <a:xfrm>
              <a:off x="0" y="-38100"/>
              <a:ext cx="2379272" cy="434598"/>
            </a:xfrm>
            <a:prstGeom prst="rect">
              <a:avLst/>
            </a:prstGeom>
          </p:spPr>
          <p:txBody>
            <a:bodyPr anchor="ctr" rtlCol="false" tIns="50800" lIns="50800" bIns="50800" rIns="50800"/>
            <a:lstStyle/>
            <a:p>
              <a:pPr algn="ctr">
                <a:lnSpc>
                  <a:spcPts val="2239"/>
                </a:lnSpc>
              </a:pPr>
            </a:p>
          </p:txBody>
        </p:sp>
      </p:grpSp>
      <p:sp>
        <p:nvSpPr>
          <p:cNvPr name="TextBox 12" id="12"/>
          <p:cNvSpPr txBox="true"/>
          <p:nvPr/>
        </p:nvSpPr>
        <p:spPr>
          <a:xfrm rot="0">
            <a:off x="784575" y="2371960"/>
            <a:ext cx="6318675" cy="5245735"/>
          </a:xfrm>
          <a:prstGeom prst="rect">
            <a:avLst/>
          </a:prstGeom>
        </p:spPr>
        <p:txBody>
          <a:bodyPr anchor="t" rtlCol="false" tIns="0" lIns="0" bIns="0" rIns="0">
            <a:spAutoFit/>
          </a:bodyPr>
          <a:lstStyle/>
          <a:p>
            <a:pPr algn="l">
              <a:lnSpc>
                <a:spcPts val="2239"/>
              </a:lnSpc>
            </a:pPr>
            <a:r>
              <a:rPr lang="en-US" sz="1599" spc="123">
                <a:solidFill>
                  <a:srgbClr val="4C4E34"/>
                </a:solidFill>
                <a:latin typeface="Lexend Deca"/>
                <a:ea typeface="Lexend Deca"/>
                <a:cs typeface="Lexend Deca"/>
                <a:sym typeface="Lexend Deca"/>
              </a:rPr>
              <a:t>Als jouw kinderwens </a:t>
            </a:r>
            <a:r>
              <a:rPr lang="en-US" sz="1599" spc="123">
                <a:solidFill>
                  <a:srgbClr val="4C4E34"/>
                </a:solidFill>
                <a:latin typeface="Lexend Deca"/>
                <a:ea typeface="Lexend Deca"/>
                <a:cs typeface="Lexend Deca"/>
                <a:sym typeface="Lexend Deca"/>
              </a:rPr>
              <a:t>een andere route nodig heeft of niet vanz</a:t>
            </a:r>
            <a:r>
              <a:rPr lang="en-US" sz="1599" spc="123">
                <a:solidFill>
                  <a:srgbClr val="4C4E34"/>
                </a:solidFill>
                <a:latin typeface="Lexend Deca"/>
                <a:ea typeface="Lexend Deca"/>
                <a:cs typeface="Lexend Deca"/>
                <a:sym typeface="Lexend Deca"/>
              </a:rPr>
              <a:t>elfsprekend verloopt en de teleurstellingen steeds zw</a:t>
            </a:r>
            <a:r>
              <a:rPr lang="en-US" sz="1599" spc="123">
                <a:solidFill>
                  <a:srgbClr val="4C4E34"/>
                </a:solidFill>
                <a:latin typeface="Lexend Deca"/>
                <a:ea typeface="Lexend Deca"/>
                <a:cs typeface="Lexend Deca"/>
                <a:sym typeface="Lexend Deca"/>
              </a:rPr>
              <a:t>aarder worden, kan dat het vertrouwen flink raken. </a:t>
            </a:r>
          </a:p>
          <a:p>
            <a:pPr algn="l">
              <a:lnSpc>
                <a:spcPts val="2239"/>
              </a:lnSpc>
            </a:pPr>
          </a:p>
          <a:p>
            <a:pPr algn="l">
              <a:lnSpc>
                <a:spcPts val="2239"/>
              </a:lnSpc>
            </a:pPr>
            <a:r>
              <a:rPr lang="en-US" sz="1599" spc="123">
                <a:solidFill>
                  <a:srgbClr val="4C4E34"/>
                </a:solidFill>
                <a:latin typeface="Lexend Deca"/>
                <a:ea typeface="Lexend Deca"/>
                <a:cs typeface="Lexend Deca"/>
                <a:sym typeface="Lexend Deca"/>
              </a:rPr>
              <a:t>H</a:t>
            </a:r>
            <a:r>
              <a:rPr lang="en-US" sz="1599" spc="123">
                <a:solidFill>
                  <a:srgbClr val="4C4E34"/>
                </a:solidFill>
                <a:latin typeface="Lexend Deca"/>
                <a:ea typeface="Lexend Deca"/>
                <a:cs typeface="Lexend Deca"/>
                <a:sym typeface="Lexend Deca"/>
              </a:rPr>
              <a:t>et brengt onzekerheid, verdriet</a:t>
            </a:r>
            <a:r>
              <a:rPr lang="en-US" sz="1599" spc="123">
                <a:solidFill>
                  <a:srgbClr val="4C4E34"/>
                </a:solidFill>
                <a:latin typeface="Lexend Deca"/>
                <a:ea typeface="Lexend Deca"/>
                <a:cs typeface="Lexend Deca"/>
                <a:sym typeface="Lexend Deca"/>
              </a:rPr>
              <a:t> en vragen met zich mee.</a:t>
            </a:r>
            <a:r>
              <a:rPr lang="en-US" sz="1599" spc="123">
                <a:solidFill>
                  <a:srgbClr val="4C4E34"/>
                </a:solidFill>
                <a:latin typeface="Lexend Deca"/>
                <a:ea typeface="Lexend Deca"/>
                <a:cs typeface="Lexend Deca"/>
                <a:sym typeface="Lexend Deca"/>
              </a:rPr>
              <a:t> </a:t>
            </a:r>
          </a:p>
          <a:p>
            <a:pPr algn="l">
              <a:lnSpc>
                <a:spcPts val="2239"/>
              </a:lnSpc>
            </a:pPr>
          </a:p>
          <a:p>
            <a:pPr algn="l">
              <a:lnSpc>
                <a:spcPts val="2239"/>
              </a:lnSpc>
            </a:pPr>
            <a:r>
              <a:rPr lang="en-US" sz="1599" spc="123">
                <a:solidFill>
                  <a:srgbClr val="4C4E34"/>
                </a:solidFill>
                <a:latin typeface="Lexend Deca"/>
                <a:ea typeface="Lexend Deca"/>
                <a:cs typeface="Lexend Deca"/>
                <a:sym typeface="Lexend Deca"/>
              </a:rPr>
              <a:t>D</a:t>
            </a:r>
            <a:r>
              <a:rPr lang="en-US" sz="1599" spc="123">
                <a:solidFill>
                  <a:srgbClr val="4C4E34"/>
                </a:solidFill>
                <a:latin typeface="Lexend Deca"/>
                <a:ea typeface="Lexend Deca"/>
                <a:cs typeface="Lexend Deca"/>
                <a:sym typeface="Lexend Deca"/>
              </a:rPr>
              <a:t>at vergt veel </a:t>
            </a:r>
            <a:r>
              <a:rPr lang="en-US" sz="1599" spc="123">
                <a:solidFill>
                  <a:srgbClr val="4C4E34"/>
                </a:solidFill>
                <a:latin typeface="Lexend Deca"/>
                <a:ea typeface="Lexend Deca"/>
                <a:cs typeface="Lexend Deca"/>
                <a:sym typeface="Lexend Deca"/>
              </a:rPr>
              <a:t>tijd en aandacht in je privé leven want dit pad vraagt om vertrouwen en doorzettingsvermogen. </a:t>
            </a:r>
          </a:p>
          <a:p>
            <a:pPr algn="l">
              <a:lnSpc>
                <a:spcPts val="2239"/>
              </a:lnSpc>
            </a:pPr>
          </a:p>
          <a:p>
            <a:pPr algn="l">
              <a:lnSpc>
                <a:spcPts val="2239"/>
              </a:lnSpc>
            </a:pPr>
            <a:r>
              <a:rPr lang="en-US" sz="1599" spc="123">
                <a:solidFill>
                  <a:srgbClr val="4C4E34"/>
                </a:solidFill>
                <a:latin typeface="Lexend Deca"/>
                <a:ea typeface="Lexend Deca"/>
                <a:cs typeface="Lexend Deca"/>
                <a:sym typeface="Lexend Deca"/>
              </a:rPr>
              <a:t>En dan moet je ook nog eens zorgen dat de balans ‘werk &amp; privé’ klopt. Hoe dan?!</a:t>
            </a:r>
          </a:p>
          <a:p>
            <a:pPr algn="l">
              <a:lnSpc>
                <a:spcPts val="2239"/>
              </a:lnSpc>
            </a:pPr>
          </a:p>
          <a:p>
            <a:pPr algn="l">
              <a:lnSpc>
                <a:spcPts val="2239"/>
              </a:lnSpc>
            </a:pPr>
          </a:p>
          <a:p>
            <a:pPr algn="l">
              <a:lnSpc>
                <a:spcPts val="2239"/>
              </a:lnSpc>
            </a:pPr>
            <a:r>
              <a:rPr lang="en-US" sz="1599" spc="123">
                <a:solidFill>
                  <a:srgbClr val="FFFFFF"/>
                </a:solidFill>
                <a:latin typeface="Lexend Deca"/>
                <a:ea typeface="Lexend Deca"/>
                <a:cs typeface="Lexend Deca"/>
                <a:sym typeface="Lexend Deca"/>
              </a:rPr>
              <a:t>Deze checklist geeft handvatten hoe je jouw proces bespreekbaar kunt maken op je werk. </a:t>
            </a:r>
          </a:p>
          <a:p>
            <a:pPr algn="l">
              <a:lnSpc>
                <a:spcPts val="2239"/>
              </a:lnSpc>
            </a:pPr>
          </a:p>
        </p:txBody>
      </p:sp>
      <p:sp>
        <p:nvSpPr>
          <p:cNvPr name="Freeform 13" id="13"/>
          <p:cNvSpPr/>
          <p:nvPr/>
        </p:nvSpPr>
        <p:spPr>
          <a:xfrm flipH="false" flipV="false" rot="0">
            <a:off x="6321614" y="258152"/>
            <a:ext cx="909447" cy="861488"/>
          </a:xfrm>
          <a:custGeom>
            <a:avLst/>
            <a:gdLst/>
            <a:ahLst/>
            <a:cxnLst/>
            <a:rect r="r" b="b" t="t" l="l"/>
            <a:pathLst>
              <a:path h="861488" w="909447">
                <a:moveTo>
                  <a:pt x="0" y="0"/>
                </a:moveTo>
                <a:lnTo>
                  <a:pt x="909447" y="0"/>
                </a:lnTo>
                <a:lnTo>
                  <a:pt x="909447" y="861489"/>
                </a:lnTo>
                <a:lnTo>
                  <a:pt x="0" y="861489"/>
                </a:lnTo>
                <a:lnTo>
                  <a:pt x="0" y="0"/>
                </a:lnTo>
                <a:close/>
              </a:path>
            </a:pathLst>
          </a:custGeom>
          <a:blipFill>
            <a:blip r:embed="rId2"/>
            <a:stretch>
              <a:fillRect l="0" t="0" r="0" b="0"/>
            </a:stretch>
          </a:blipFill>
        </p:spPr>
      </p:sp>
      <p:sp>
        <p:nvSpPr>
          <p:cNvPr name="TextBox 14" id="14"/>
          <p:cNvSpPr txBox="true"/>
          <p:nvPr/>
        </p:nvSpPr>
        <p:spPr>
          <a:xfrm rot="0">
            <a:off x="964638" y="437113"/>
            <a:ext cx="3275273" cy="366395"/>
          </a:xfrm>
          <a:prstGeom prst="rect">
            <a:avLst/>
          </a:prstGeom>
        </p:spPr>
        <p:txBody>
          <a:bodyPr anchor="t" rtlCol="false" tIns="0" lIns="0" bIns="0" rIns="0">
            <a:spAutoFit/>
          </a:bodyPr>
          <a:lstStyle/>
          <a:p>
            <a:pPr algn="l">
              <a:lnSpc>
                <a:spcPts val="2860"/>
              </a:lnSpc>
            </a:pPr>
            <a:r>
              <a:rPr lang="en-US" sz="2600" spc="52">
                <a:solidFill>
                  <a:srgbClr val="FFFFFF"/>
                </a:solidFill>
                <a:latin typeface="Lexend Deca"/>
                <a:ea typeface="Lexend Deca"/>
                <a:cs typeface="Lexend Deca"/>
                <a:sym typeface="Lexend Deca"/>
              </a:rPr>
              <a:t>CHECKLIST</a:t>
            </a:r>
          </a:p>
        </p:txBody>
      </p:sp>
      <p:sp>
        <p:nvSpPr>
          <p:cNvPr name="TextBox 15" id="15"/>
          <p:cNvSpPr txBox="true"/>
          <p:nvPr/>
        </p:nvSpPr>
        <p:spPr>
          <a:xfrm rot="0">
            <a:off x="771327" y="1614402"/>
            <a:ext cx="6788673" cy="306705"/>
          </a:xfrm>
          <a:prstGeom prst="rect">
            <a:avLst/>
          </a:prstGeom>
        </p:spPr>
        <p:txBody>
          <a:bodyPr anchor="t" rtlCol="false" tIns="0" lIns="0" bIns="0" rIns="0">
            <a:spAutoFit/>
          </a:bodyPr>
          <a:lstStyle/>
          <a:p>
            <a:pPr algn="l">
              <a:lnSpc>
                <a:spcPts val="2519"/>
              </a:lnSpc>
            </a:pPr>
            <a:r>
              <a:rPr lang="en-US" sz="1799">
                <a:solidFill>
                  <a:srgbClr val="000000"/>
                </a:solidFill>
                <a:latin typeface="Lexend Deca"/>
                <a:ea typeface="Lexend Deca"/>
                <a:cs typeface="Lexend Deca"/>
                <a:sym typeface="Lexend Deca"/>
              </a:rPr>
              <a:t>IN GESPREK MET JE WERKGEVER</a:t>
            </a:r>
          </a:p>
        </p:txBody>
      </p:sp>
      <p:sp>
        <p:nvSpPr>
          <p:cNvPr name="Freeform 16" id="16"/>
          <p:cNvSpPr/>
          <p:nvPr/>
        </p:nvSpPr>
        <p:spPr>
          <a:xfrm flipH="false" flipV="false" rot="0">
            <a:off x="3289479" y="8954958"/>
            <a:ext cx="981042" cy="981042"/>
          </a:xfrm>
          <a:custGeom>
            <a:avLst/>
            <a:gdLst/>
            <a:ahLst/>
            <a:cxnLst/>
            <a:rect r="r" b="b" t="t" l="l"/>
            <a:pathLst>
              <a:path h="981042" w="981042">
                <a:moveTo>
                  <a:pt x="0" y="0"/>
                </a:moveTo>
                <a:lnTo>
                  <a:pt x="981042" y="0"/>
                </a:lnTo>
                <a:lnTo>
                  <a:pt x="981042" y="981042"/>
                </a:lnTo>
                <a:lnTo>
                  <a:pt x="0" y="981042"/>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166486" y="-146407"/>
            <a:ext cx="7892971" cy="1465846"/>
            <a:chOff x="0" y="0"/>
            <a:chExt cx="2833003" cy="526132"/>
          </a:xfrm>
        </p:grpSpPr>
        <p:sp>
          <p:nvSpPr>
            <p:cNvPr name="Freeform 3" id="3"/>
            <p:cNvSpPr/>
            <p:nvPr/>
          </p:nvSpPr>
          <p:spPr>
            <a:xfrm flipH="false" flipV="false" rot="0">
              <a:off x="0" y="0"/>
              <a:ext cx="2833003" cy="526132"/>
            </a:xfrm>
            <a:custGeom>
              <a:avLst/>
              <a:gdLst/>
              <a:ahLst/>
              <a:cxnLst/>
              <a:rect r="r" b="b" t="t" l="l"/>
              <a:pathLst>
                <a:path h="526132" w="2833003">
                  <a:moveTo>
                    <a:pt x="0" y="0"/>
                  </a:moveTo>
                  <a:lnTo>
                    <a:pt x="2833003" y="0"/>
                  </a:lnTo>
                  <a:lnTo>
                    <a:pt x="2833003" y="526132"/>
                  </a:lnTo>
                  <a:lnTo>
                    <a:pt x="0" y="526132"/>
                  </a:lnTo>
                  <a:close/>
                </a:path>
              </a:pathLst>
            </a:custGeom>
            <a:solidFill>
              <a:srgbClr val="A8B3AF"/>
            </a:solidFill>
          </p:spPr>
        </p:sp>
        <p:sp>
          <p:nvSpPr>
            <p:cNvPr name="TextBox 4" id="4"/>
            <p:cNvSpPr txBox="true"/>
            <p:nvPr/>
          </p:nvSpPr>
          <p:spPr>
            <a:xfrm>
              <a:off x="0" y="19050"/>
              <a:ext cx="2833003" cy="507082"/>
            </a:xfrm>
            <a:prstGeom prst="rect">
              <a:avLst/>
            </a:prstGeom>
          </p:spPr>
          <p:txBody>
            <a:bodyPr anchor="ctr" rtlCol="false" tIns="16478" lIns="16478" bIns="16478" rIns="16478"/>
            <a:lstStyle/>
            <a:p>
              <a:pPr algn="ctr">
                <a:lnSpc>
                  <a:spcPts val="1488"/>
                </a:lnSpc>
              </a:pPr>
            </a:p>
          </p:txBody>
        </p:sp>
      </p:grpSp>
      <p:sp>
        <p:nvSpPr>
          <p:cNvPr name="AutoShape 5" id="5"/>
          <p:cNvSpPr/>
          <p:nvPr/>
        </p:nvSpPr>
        <p:spPr>
          <a:xfrm flipH="true">
            <a:off x="784575" y="387210"/>
            <a:ext cx="0" cy="621486"/>
          </a:xfrm>
          <a:prstGeom prst="line">
            <a:avLst/>
          </a:prstGeom>
          <a:ln cap="flat" w="57150">
            <a:solidFill>
              <a:srgbClr val="FFFFFF"/>
            </a:solidFill>
            <a:prstDash val="solid"/>
            <a:headEnd type="none" len="sm" w="sm"/>
            <a:tailEnd type="none" len="sm" w="sm"/>
          </a:ln>
        </p:spPr>
      </p:sp>
      <p:grpSp>
        <p:nvGrpSpPr>
          <p:cNvPr name="Group 6" id="6"/>
          <p:cNvGrpSpPr/>
          <p:nvPr/>
        </p:nvGrpSpPr>
        <p:grpSpPr>
          <a:xfrm rot="0">
            <a:off x="-192514" y="10316448"/>
            <a:ext cx="7937372" cy="587022"/>
            <a:chOff x="0" y="0"/>
            <a:chExt cx="2844575" cy="210375"/>
          </a:xfrm>
        </p:grpSpPr>
        <p:sp>
          <p:nvSpPr>
            <p:cNvPr name="Freeform 7" id="7"/>
            <p:cNvSpPr/>
            <p:nvPr/>
          </p:nvSpPr>
          <p:spPr>
            <a:xfrm flipH="false" flipV="false" rot="0">
              <a:off x="0" y="0"/>
              <a:ext cx="2844575" cy="210375"/>
            </a:xfrm>
            <a:custGeom>
              <a:avLst/>
              <a:gdLst/>
              <a:ahLst/>
              <a:cxnLst/>
              <a:rect r="r" b="b" t="t" l="l"/>
              <a:pathLst>
                <a:path h="210375" w="2844575">
                  <a:moveTo>
                    <a:pt x="0" y="0"/>
                  </a:moveTo>
                  <a:lnTo>
                    <a:pt x="2844575" y="0"/>
                  </a:lnTo>
                  <a:lnTo>
                    <a:pt x="2844575" y="210375"/>
                  </a:lnTo>
                  <a:lnTo>
                    <a:pt x="0" y="210375"/>
                  </a:lnTo>
                  <a:close/>
                </a:path>
              </a:pathLst>
            </a:custGeom>
            <a:solidFill>
              <a:srgbClr val="E0AEA4"/>
            </a:solidFill>
          </p:spPr>
        </p:sp>
        <p:sp>
          <p:nvSpPr>
            <p:cNvPr name="TextBox 8" id="8"/>
            <p:cNvSpPr txBox="true"/>
            <p:nvPr/>
          </p:nvSpPr>
          <p:spPr>
            <a:xfrm>
              <a:off x="0" y="-19050"/>
              <a:ext cx="2844575" cy="229425"/>
            </a:xfrm>
            <a:prstGeom prst="rect">
              <a:avLst/>
            </a:prstGeom>
          </p:spPr>
          <p:txBody>
            <a:bodyPr anchor="ctr" rtlCol="false" tIns="50800" lIns="50800" bIns="50800" rIns="50800"/>
            <a:lstStyle/>
            <a:p>
              <a:pPr algn="ctr">
                <a:lnSpc>
                  <a:spcPts val="1540"/>
                </a:lnSpc>
              </a:pPr>
            </a:p>
          </p:txBody>
        </p:sp>
      </p:grpSp>
      <p:sp>
        <p:nvSpPr>
          <p:cNvPr name="Freeform 9" id="9"/>
          <p:cNvSpPr/>
          <p:nvPr/>
        </p:nvSpPr>
        <p:spPr>
          <a:xfrm flipH="false" flipV="false" rot="0">
            <a:off x="6321614" y="258152"/>
            <a:ext cx="909447" cy="861488"/>
          </a:xfrm>
          <a:custGeom>
            <a:avLst/>
            <a:gdLst/>
            <a:ahLst/>
            <a:cxnLst/>
            <a:rect r="r" b="b" t="t" l="l"/>
            <a:pathLst>
              <a:path h="861488" w="909447">
                <a:moveTo>
                  <a:pt x="0" y="0"/>
                </a:moveTo>
                <a:lnTo>
                  <a:pt x="909447" y="0"/>
                </a:lnTo>
                <a:lnTo>
                  <a:pt x="909447" y="861489"/>
                </a:lnTo>
                <a:lnTo>
                  <a:pt x="0" y="861489"/>
                </a:lnTo>
                <a:lnTo>
                  <a:pt x="0" y="0"/>
                </a:lnTo>
                <a:close/>
              </a:path>
            </a:pathLst>
          </a:custGeom>
          <a:blipFill>
            <a:blip r:embed="rId2"/>
            <a:stretch>
              <a:fillRect l="0" t="0" r="0" b="0"/>
            </a:stretch>
          </a:blipFill>
        </p:spPr>
      </p:sp>
      <p:sp>
        <p:nvSpPr>
          <p:cNvPr name="TextBox 10" id="10"/>
          <p:cNvSpPr txBox="true"/>
          <p:nvPr/>
        </p:nvSpPr>
        <p:spPr>
          <a:xfrm rot="0">
            <a:off x="964638" y="437113"/>
            <a:ext cx="3275273" cy="366395"/>
          </a:xfrm>
          <a:prstGeom prst="rect">
            <a:avLst/>
          </a:prstGeom>
        </p:spPr>
        <p:txBody>
          <a:bodyPr anchor="t" rtlCol="false" tIns="0" lIns="0" bIns="0" rIns="0">
            <a:spAutoFit/>
          </a:bodyPr>
          <a:lstStyle/>
          <a:p>
            <a:pPr algn="l">
              <a:lnSpc>
                <a:spcPts val="2860"/>
              </a:lnSpc>
            </a:pPr>
            <a:r>
              <a:rPr lang="en-US" sz="2600" spc="52">
                <a:solidFill>
                  <a:srgbClr val="FFFFFF"/>
                </a:solidFill>
                <a:latin typeface="Lexend Deca"/>
                <a:ea typeface="Lexend Deca"/>
                <a:cs typeface="Lexend Deca"/>
                <a:sym typeface="Lexend Deca"/>
              </a:rPr>
              <a:t>CHECKLIST</a:t>
            </a:r>
          </a:p>
        </p:txBody>
      </p:sp>
      <p:sp>
        <p:nvSpPr>
          <p:cNvPr name="TextBox 11" id="11"/>
          <p:cNvSpPr txBox="true"/>
          <p:nvPr/>
        </p:nvSpPr>
        <p:spPr>
          <a:xfrm rot="0">
            <a:off x="771327" y="1614402"/>
            <a:ext cx="6788673" cy="306705"/>
          </a:xfrm>
          <a:prstGeom prst="rect">
            <a:avLst/>
          </a:prstGeom>
        </p:spPr>
        <p:txBody>
          <a:bodyPr anchor="t" rtlCol="false" tIns="0" lIns="0" bIns="0" rIns="0">
            <a:spAutoFit/>
          </a:bodyPr>
          <a:lstStyle/>
          <a:p>
            <a:pPr algn="l">
              <a:lnSpc>
                <a:spcPts val="2519"/>
              </a:lnSpc>
            </a:pPr>
            <a:r>
              <a:rPr lang="en-US" sz="1799">
                <a:solidFill>
                  <a:srgbClr val="000000"/>
                </a:solidFill>
                <a:latin typeface="Lexend Deca"/>
                <a:ea typeface="Lexend Deca"/>
                <a:cs typeface="Lexend Deca"/>
                <a:sym typeface="Lexend Deca"/>
              </a:rPr>
              <a:t>PRAKTISCHE TIPS</a:t>
            </a:r>
          </a:p>
        </p:txBody>
      </p:sp>
      <p:sp>
        <p:nvSpPr>
          <p:cNvPr name="TextBox 12" id="12"/>
          <p:cNvSpPr txBox="true"/>
          <p:nvPr/>
        </p:nvSpPr>
        <p:spPr>
          <a:xfrm rot="0">
            <a:off x="784575" y="2371960"/>
            <a:ext cx="6318675" cy="7179310"/>
          </a:xfrm>
          <a:prstGeom prst="rect">
            <a:avLst/>
          </a:prstGeom>
        </p:spPr>
        <p:txBody>
          <a:bodyPr anchor="t" rtlCol="false" tIns="0" lIns="0" bIns="0" rIns="0">
            <a:spAutoFit/>
          </a:bodyPr>
          <a:lstStyle/>
          <a:p>
            <a:pPr algn="l">
              <a:lnSpc>
                <a:spcPts val="2239"/>
              </a:lnSpc>
            </a:pPr>
            <a:r>
              <a:rPr lang="en-US" sz="1599" spc="123">
                <a:solidFill>
                  <a:srgbClr val="4C4E34"/>
                </a:solidFill>
                <a:latin typeface="Lexend Deca"/>
                <a:ea typeface="Lexend Deca"/>
                <a:cs typeface="Lexend Deca"/>
                <a:sym typeface="Lexend Deca"/>
              </a:rPr>
              <a:t>Jouw situatie is essentieel als het gaat om wat je precies van je werkgever en werkomgeving nodig hebt. </a:t>
            </a:r>
          </a:p>
          <a:p>
            <a:pPr algn="l">
              <a:lnSpc>
                <a:spcPts val="2239"/>
              </a:lnSpc>
            </a:pPr>
          </a:p>
          <a:p>
            <a:pPr algn="l">
              <a:lnSpc>
                <a:spcPts val="2239"/>
              </a:lnSpc>
            </a:pPr>
            <a:r>
              <a:rPr lang="en-US" sz="1599" spc="123">
                <a:solidFill>
                  <a:srgbClr val="000000"/>
                </a:solidFill>
                <a:latin typeface="Lexend Deca"/>
                <a:ea typeface="Lexend Deca"/>
                <a:cs typeface="Lexend Deca"/>
                <a:sym typeface="Lexend Deca"/>
              </a:rPr>
              <a:t>Fertiliteitstraject</a:t>
            </a:r>
          </a:p>
          <a:p>
            <a:pPr algn="l" marL="345438" indent="-172719" lvl="1">
              <a:lnSpc>
                <a:spcPts val="2239"/>
              </a:lnSpc>
              <a:buFont typeface="Arial"/>
              <a:buChar char="•"/>
            </a:pPr>
            <a:r>
              <a:rPr lang="en-US" sz="1599" spc="123">
                <a:solidFill>
                  <a:srgbClr val="4C4E34"/>
                </a:solidFill>
                <a:latin typeface="Lexend Deca"/>
                <a:ea typeface="Lexend Deca"/>
                <a:cs typeface="Lexend Deca"/>
                <a:sym typeface="Lexend Deca"/>
              </a:rPr>
              <a:t>Behoefte zal onder andere gericht zijn op het krijgen van </a:t>
            </a:r>
            <a:r>
              <a:rPr lang="en-US" sz="1599" spc="123">
                <a:solidFill>
                  <a:srgbClr val="4C4E34"/>
                </a:solidFill>
                <a:latin typeface="Lexend Deca"/>
                <a:ea typeface="Lexend Deca"/>
                <a:cs typeface="Lexend Deca"/>
                <a:sym typeface="Lexend Deca"/>
              </a:rPr>
              <a:t>ruimte voor afspraken met het ziekenhuis of IVF centra. Wellicht heb je een fertiliteitstraject die je in Duitsland of Belgie gaat afleggen (of elders). </a:t>
            </a:r>
          </a:p>
          <a:p>
            <a:pPr algn="l" marL="345438" indent="-172719" lvl="1">
              <a:lnSpc>
                <a:spcPts val="2239"/>
              </a:lnSpc>
              <a:buFont typeface="Arial"/>
              <a:buChar char="•"/>
            </a:pPr>
            <a:r>
              <a:rPr lang="en-US" sz="1599" spc="123">
                <a:solidFill>
                  <a:srgbClr val="4C4E34"/>
                </a:solidFill>
                <a:latin typeface="Lexend Deca"/>
                <a:ea typeface="Lexend Deca"/>
                <a:cs typeface="Lexend Deca"/>
                <a:sym typeface="Lexend Deca"/>
              </a:rPr>
              <a:t>Daarnaast is er behoefte aan het verwerken van alle </a:t>
            </a:r>
            <a:r>
              <a:rPr lang="en-US" sz="1599" spc="123">
                <a:solidFill>
                  <a:srgbClr val="4C4E34"/>
                </a:solidFill>
                <a:latin typeface="Lexend Deca"/>
                <a:ea typeface="Lexend Deca"/>
                <a:cs typeface="Lexend Deca"/>
                <a:sym typeface="Lexend Deca"/>
              </a:rPr>
              <a:t>emoties gaandeweg het proces.</a:t>
            </a:r>
          </a:p>
          <a:p>
            <a:pPr algn="l">
              <a:lnSpc>
                <a:spcPts val="2239"/>
              </a:lnSpc>
            </a:pPr>
          </a:p>
          <a:p>
            <a:pPr algn="l">
              <a:lnSpc>
                <a:spcPts val="2239"/>
              </a:lnSpc>
            </a:pPr>
            <a:r>
              <a:rPr lang="en-US" sz="1599" spc="123">
                <a:solidFill>
                  <a:srgbClr val="000000"/>
                </a:solidFill>
                <a:latin typeface="Lexend Deca"/>
                <a:ea typeface="Lexend Deca"/>
                <a:cs typeface="Lexend Deca"/>
                <a:sym typeface="Lexend Deca"/>
              </a:rPr>
              <a:t>Solo kinderwens/solo ouderschap</a:t>
            </a:r>
            <a:r>
              <a:rPr lang="en-US" sz="1599" spc="123">
                <a:solidFill>
                  <a:srgbClr val="4C4E34"/>
                </a:solidFill>
                <a:latin typeface="Lexend Deca"/>
                <a:ea typeface="Lexend Deca"/>
                <a:cs typeface="Lexend Deca"/>
                <a:sym typeface="Lexend Deca"/>
              </a:rPr>
              <a:t> </a:t>
            </a:r>
            <a:r>
              <a:rPr lang="en-US" sz="1599" spc="123">
                <a:solidFill>
                  <a:srgbClr val="4C4E34"/>
                </a:solidFill>
                <a:latin typeface="Lexend Deca"/>
                <a:ea typeface="Lexend Deca"/>
                <a:cs typeface="Lexend Deca"/>
                <a:sym typeface="Lexend Deca"/>
              </a:rPr>
              <a:t> </a:t>
            </a:r>
          </a:p>
          <a:p>
            <a:pPr algn="l" marL="345438" indent="-172719" lvl="1">
              <a:lnSpc>
                <a:spcPts val="2239"/>
              </a:lnSpc>
              <a:buFont typeface="Arial"/>
              <a:buChar char="•"/>
            </a:pPr>
            <a:r>
              <a:rPr lang="en-US" sz="1599" spc="123">
                <a:solidFill>
                  <a:srgbClr val="4C4E34"/>
                </a:solidFill>
                <a:latin typeface="Lexend Deca"/>
                <a:ea typeface="Lexend Deca"/>
                <a:cs typeface="Lexend Deca"/>
                <a:sym typeface="Lexend Deca"/>
              </a:rPr>
              <a:t>Naast bovenstaande ook ruimte voor </a:t>
            </a:r>
            <a:r>
              <a:rPr lang="en-US" sz="1599" spc="123">
                <a:solidFill>
                  <a:srgbClr val="4C4E34"/>
                </a:solidFill>
                <a:latin typeface="Lexend Deca"/>
                <a:ea typeface="Lexend Deca"/>
                <a:cs typeface="Lexend Deca"/>
                <a:sym typeface="Lexend Deca"/>
              </a:rPr>
              <a:t>het mentaal alleen dragen van alles wat erbij komt kijken. </a:t>
            </a:r>
          </a:p>
          <a:p>
            <a:pPr algn="l">
              <a:lnSpc>
                <a:spcPts val="2239"/>
              </a:lnSpc>
            </a:pPr>
          </a:p>
          <a:p>
            <a:pPr algn="l">
              <a:lnSpc>
                <a:spcPts val="2239"/>
              </a:lnSpc>
            </a:pPr>
            <a:r>
              <a:rPr lang="en-US" sz="1599" spc="123">
                <a:solidFill>
                  <a:srgbClr val="000000"/>
                </a:solidFill>
                <a:latin typeface="Lexend Deca"/>
                <a:ea typeface="Lexend Deca"/>
                <a:cs typeface="Lexend Deca"/>
                <a:sym typeface="Lexend Deca"/>
              </a:rPr>
              <a:t>Wensouders/regenbooggezinnen</a:t>
            </a:r>
          </a:p>
          <a:p>
            <a:pPr algn="l" marL="345438" indent="-172719" lvl="1">
              <a:lnSpc>
                <a:spcPts val="2239"/>
              </a:lnSpc>
              <a:buFont typeface="Arial"/>
              <a:buChar char="•"/>
            </a:pPr>
            <a:r>
              <a:rPr lang="en-US" sz="1599" spc="123">
                <a:solidFill>
                  <a:srgbClr val="000000"/>
                </a:solidFill>
                <a:latin typeface="Lexend Deca"/>
                <a:ea typeface="Lexend Deca"/>
                <a:cs typeface="Lexend Deca"/>
                <a:sym typeface="Lexend Deca"/>
              </a:rPr>
              <a:t>T</a:t>
            </a:r>
            <a:r>
              <a:rPr lang="en-US" sz="1599" spc="123">
                <a:solidFill>
                  <a:srgbClr val="4C4E34"/>
                </a:solidFill>
                <a:latin typeface="Lexend Deca"/>
                <a:ea typeface="Lexend Deca"/>
                <a:cs typeface="Lexend Deca"/>
                <a:sym typeface="Lexend Deca"/>
              </a:rPr>
              <a:t>rajecten kunnen mogelijk wat meer onvoorspelbaar zijn. Alles waar je van afhankelijk bent is belangrijk om mee te nemen in je werk planning.</a:t>
            </a:r>
          </a:p>
          <a:p>
            <a:pPr algn="l">
              <a:lnSpc>
                <a:spcPts val="2239"/>
              </a:lnSpc>
            </a:pPr>
          </a:p>
          <a:p>
            <a:pPr algn="l">
              <a:lnSpc>
                <a:spcPts val="2239"/>
              </a:lnSpc>
            </a:pPr>
            <a:r>
              <a:rPr lang="en-US" sz="1599" spc="123">
                <a:solidFill>
                  <a:srgbClr val="000000"/>
                </a:solidFill>
                <a:latin typeface="Lexend Deca"/>
                <a:ea typeface="Lexend Deca"/>
                <a:cs typeface="Lexend Deca"/>
                <a:sym typeface="Lexend Deca"/>
              </a:rPr>
              <a:t>Miskraam/verlies </a:t>
            </a:r>
          </a:p>
          <a:p>
            <a:pPr algn="l" marL="345438" indent="-172719" lvl="1">
              <a:lnSpc>
                <a:spcPts val="2239"/>
              </a:lnSpc>
              <a:buFont typeface="Arial"/>
              <a:buChar char="•"/>
            </a:pPr>
            <a:r>
              <a:rPr lang="en-US" sz="1599" spc="123">
                <a:solidFill>
                  <a:srgbClr val="4C4E34"/>
                </a:solidFill>
                <a:latin typeface="Lexend Deca"/>
                <a:ea typeface="Lexend Deca"/>
                <a:cs typeface="Lexend Deca"/>
                <a:sym typeface="Lexend Deca"/>
              </a:rPr>
              <a:t>Deze fase vraagt</a:t>
            </a:r>
            <a:r>
              <a:rPr lang="en-US" sz="1599" spc="123">
                <a:solidFill>
                  <a:srgbClr val="000000"/>
                </a:solidFill>
                <a:latin typeface="Lexend Deca"/>
                <a:ea typeface="Lexend Deca"/>
                <a:cs typeface="Lexend Deca"/>
                <a:sym typeface="Lexend Deca"/>
              </a:rPr>
              <a:t> </a:t>
            </a:r>
            <a:r>
              <a:rPr lang="en-US" sz="1599" spc="123">
                <a:solidFill>
                  <a:srgbClr val="4C4E34"/>
                </a:solidFill>
                <a:latin typeface="Lexend Deca"/>
                <a:ea typeface="Lexend Deca"/>
                <a:cs typeface="Lexend Deca"/>
                <a:sym typeface="Lexend Deca"/>
              </a:rPr>
              <a:t>erkenning, herstel en terugkeer op eigen tempo. En duidelijkheid over wat wel/niet helpend is (interesse vragen, kaartjes, stilte).</a:t>
            </a:r>
          </a:p>
          <a:p>
            <a:pPr algn="l">
              <a:lnSpc>
                <a:spcPts val="2239"/>
              </a:lnSpc>
            </a:pPr>
          </a:p>
        </p:txBody>
      </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166486" y="-146407"/>
            <a:ext cx="7892971" cy="1465846"/>
            <a:chOff x="0" y="0"/>
            <a:chExt cx="2833003" cy="526132"/>
          </a:xfrm>
        </p:grpSpPr>
        <p:sp>
          <p:nvSpPr>
            <p:cNvPr name="Freeform 3" id="3"/>
            <p:cNvSpPr/>
            <p:nvPr/>
          </p:nvSpPr>
          <p:spPr>
            <a:xfrm flipH="false" flipV="false" rot="0">
              <a:off x="0" y="0"/>
              <a:ext cx="2833003" cy="526132"/>
            </a:xfrm>
            <a:custGeom>
              <a:avLst/>
              <a:gdLst/>
              <a:ahLst/>
              <a:cxnLst/>
              <a:rect r="r" b="b" t="t" l="l"/>
              <a:pathLst>
                <a:path h="526132" w="2833003">
                  <a:moveTo>
                    <a:pt x="0" y="0"/>
                  </a:moveTo>
                  <a:lnTo>
                    <a:pt x="2833003" y="0"/>
                  </a:lnTo>
                  <a:lnTo>
                    <a:pt x="2833003" y="526132"/>
                  </a:lnTo>
                  <a:lnTo>
                    <a:pt x="0" y="526132"/>
                  </a:lnTo>
                  <a:close/>
                </a:path>
              </a:pathLst>
            </a:custGeom>
            <a:solidFill>
              <a:srgbClr val="A8B3AF"/>
            </a:solidFill>
          </p:spPr>
        </p:sp>
        <p:sp>
          <p:nvSpPr>
            <p:cNvPr name="TextBox 4" id="4"/>
            <p:cNvSpPr txBox="true"/>
            <p:nvPr/>
          </p:nvSpPr>
          <p:spPr>
            <a:xfrm>
              <a:off x="0" y="19050"/>
              <a:ext cx="2833003" cy="507082"/>
            </a:xfrm>
            <a:prstGeom prst="rect">
              <a:avLst/>
            </a:prstGeom>
          </p:spPr>
          <p:txBody>
            <a:bodyPr anchor="ctr" rtlCol="false" tIns="16478" lIns="16478" bIns="16478" rIns="16478"/>
            <a:lstStyle/>
            <a:p>
              <a:pPr algn="ctr">
                <a:lnSpc>
                  <a:spcPts val="1488"/>
                </a:lnSpc>
              </a:pPr>
            </a:p>
          </p:txBody>
        </p:sp>
      </p:grpSp>
      <p:sp>
        <p:nvSpPr>
          <p:cNvPr name="AutoShape 5" id="5"/>
          <p:cNvSpPr/>
          <p:nvPr/>
        </p:nvSpPr>
        <p:spPr>
          <a:xfrm flipH="true">
            <a:off x="784575" y="387210"/>
            <a:ext cx="0" cy="621486"/>
          </a:xfrm>
          <a:prstGeom prst="line">
            <a:avLst/>
          </a:prstGeom>
          <a:ln cap="flat" w="57150">
            <a:solidFill>
              <a:srgbClr val="FFFFFF"/>
            </a:solidFill>
            <a:prstDash val="solid"/>
            <a:headEnd type="none" len="sm" w="sm"/>
            <a:tailEnd type="none" len="sm" w="sm"/>
          </a:ln>
        </p:spPr>
      </p:sp>
      <p:grpSp>
        <p:nvGrpSpPr>
          <p:cNvPr name="Group 6" id="6"/>
          <p:cNvGrpSpPr/>
          <p:nvPr/>
        </p:nvGrpSpPr>
        <p:grpSpPr>
          <a:xfrm rot="0">
            <a:off x="-192514" y="10316448"/>
            <a:ext cx="7937372" cy="587022"/>
            <a:chOff x="0" y="0"/>
            <a:chExt cx="2844575" cy="210375"/>
          </a:xfrm>
        </p:grpSpPr>
        <p:sp>
          <p:nvSpPr>
            <p:cNvPr name="Freeform 7" id="7"/>
            <p:cNvSpPr/>
            <p:nvPr/>
          </p:nvSpPr>
          <p:spPr>
            <a:xfrm flipH="false" flipV="false" rot="0">
              <a:off x="0" y="0"/>
              <a:ext cx="2844575" cy="210375"/>
            </a:xfrm>
            <a:custGeom>
              <a:avLst/>
              <a:gdLst/>
              <a:ahLst/>
              <a:cxnLst/>
              <a:rect r="r" b="b" t="t" l="l"/>
              <a:pathLst>
                <a:path h="210375" w="2844575">
                  <a:moveTo>
                    <a:pt x="0" y="0"/>
                  </a:moveTo>
                  <a:lnTo>
                    <a:pt x="2844575" y="0"/>
                  </a:lnTo>
                  <a:lnTo>
                    <a:pt x="2844575" y="210375"/>
                  </a:lnTo>
                  <a:lnTo>
                    <a:pt x="0" y="210375"/>
                  </a:lnTo>
                  <a:close/>
                </a:path>
              </a:pathLst>
            </a:custGeom>
            <a:solidFill>
              <a:srgbClr val="E0AEA4"/>
            </a:solidFill>
          </p:spPr>
        </p:sp>
        <p:sp>
          <p:nvSpPr>
            <p:cNvPr name="TextBox 8" id="8"/>
            <p:cNvSpPr txBox="true"/>
            <p:nvPr/>
          </p:nvSpPr>
          <p:spPr>
            <a:xfrm>
              <a:off x="0" y="-19050"/>
              <a:ext cx="2844575" cy="229425"/>
            </a:xfrm>
            <a:prstGeom prst="rect">
              <a:avLst/>
            </a:prstGeom>
          </p:spPr>
          <p:txBody>
            <a:bodyPr anchor="ctr" rtlCol="false" tIns="50800" lIns="50800" bIns="50800" rIns="50800"/>
            <a:lstStyle/>
            <a:p>
              <a:pPr algn="ctr">
                <a:lnSpc>
                  <a:spcPts val="1540"/>
                </a:lnSpc>
              </a:pPr>
            </a:p>
          </p:txBody>
        </p:sp>
      </p:grpSp>
      <p:sp>
        <p:nvSpPr>
          <p:cNvPr name="Freeform 9" id="9"/>
          <p:cNvSpPr/>
          <p:nvPr/>
        </p:nvSpPr>
        <p:spPr>
          <a:xfrm flipH="false" flipV="false" rot="0">
            <a:off x="6321614" y="258152"/>
            <a:ext cx="909447" cy="861488"/>
          </a:xfrm>
          <a:custGeom>
            <a:avLst/>
            <a:gdLst/>
            <a:ahLst/>
            <a:cxnLst/>
            <a:rect r="r" b="b" t="t" l="l"/>
            <a:pathLst>
              <a:path h="861488" w="909447">
                <a:moveTo>
                  <a:pt x="0" y="0"/>
                </a:moveTo>
                <a:lnTo>
                  <a:pt x="909447" y="0"/>
                </a:lnTo>
                <a:lnTo>
                  <a:pt x="909447" y="861489"/>
                </a:lnTo>
                <a:lnTo>
                  <a:pt x="0" y="861489"/>
                </a:lnTo>
                <a:lnTo>
                  <a:pt x="0" y="0"/>
                </a:lnTo>
                <a:close/>
              </a:path>
            </a:pathLst>
          </a:custGeom>
          <a:blipFill>
            <a:blip r:embed="rId2"/>
            <a:stretch>
              <a:fillRect l="0" t="0" r="0" b="0"/>
            </a:stretch>
          </a:blipFill>
        </p:spPr>
      </p:sp>
      <p:sp>
        <p:nvSpPr>
          <p:cNvPr name="TextBox 10" id="10"/>
          <p:cNvSpPr txBox="true"/>
          <p:nvPr/>
        </p:nvSpPr>
        <p:spPr>
          <a:xfrm rot="0">
            <a:off x="964638" y="437113"/>
            <a:ext cx="3275273" cy="366395"/>
          </a:xfrm>
          <a:prstGeom prst="rect">
            <a:avLst/>
          </a:prstGeom>
        </p:spPr>
        <p:txBody>
          <a:bodyPr anchor="t" rtlCol="false" tIns="0" lIns="0" bIns="0" rIns="0">
            <a:spAutoFit/>
          </a:bodyPr>
          <a:lstStyle/>
          <a:p>
            <a:pPr algn="l">
              <a:lnSpc>
                <a:spcPts val="2860"/>
              </a:lnSpc>
            </a:pPr>
            <a:r>
              <a:rPr lang="en-US" sz="2600" spc="52">
                <a:solidFill>
                  <a:srgbClr val="FFFFFF"/>
                </a:solidFill>
                <a:latin typeface="Lexend Deca"/>
                <a:ea typeface="Lexend Deca"/>
                <a:cs typeface="Lexend Deca"/>
                <a:sym typeface="Lexend Deca"/>
              </a:rPr>
              <a:t>CHECKLIST</a:t>
            </a:r>
          </a:p>
        </p:txBody>
      </p:sp>
      <p:sp>
        <p:nvSpPr>
          <p:cNvPr name="TextBox 11" id="11"/>
          <p:cNvSpPr txBox="true"/>
          <p:nvPr/>
        </p:nvSpPr>
        <p:spPr>
          <a:xfrm rot="0">
            <a:off x="771327" y="1614402"/>
            <a:ext cx="6788673" cy="306705"/>
          </a:xfrm>
          <a:prstGeom prst="rect">
            <a:avLst/>
          </a:prstGeom>
        </p:spPr>
        <p:txBody>
          <a:bodyPr anchor="t" rtlCol="false" tIns="0" lIns="0" bIns="0" rIns="0">
            <a:spAutoFit/>
          </a:bodyPr>
          <a:lstStyle/>
          <a:p>
            <a:pPr algn="l">
              <a:lnSpc>
                <a:spcPts val="2519"/>
              </a:lnSpc>
            </a:pPr>
            <a:r>
              <a:rPr lang="en-US" sz="1799">
                <a:solidFill>
                  <a:srgbClr val="000000"/>
                </a:solidFill>
                <a:latin typeface="Lexend Deca"/>
                <a:ea typeface="Lexend Deca"/>
                <a:cs typeface="Lexend Deca"/>
                <a:sym typeface="Lexend Deca"/>
              </a:rPr>
              <a:t>PRAKTISCHE TIPS</a:t>
            </a:r>
          </a:p>
        </p:txBody>
      </p:sp>
      <p:grpSp>
        <p:nvGrpSpPr>
          <p:cNvPr name="Group 12" id="12"/>
          <p:cNvGrpSpPr/>
          <p:nvPr/>
        </p:nvGrpSpPr>
        <p:grpSpPr>
          <a:xfrm rot="0">
            <a:off x="592049" y="2254482"/>
            <a:ext cx="6639012" cy="4944256"/>
            <a:chOff x="0" y="0"/>
            <a:chExt cx="2379272" cy="1771910"/>
          </a:xfrm>
        </p:grpSpPr>
        <p:sp>
          <p:nvSpPr>
            <p:cNvPr name="Freeform 13" id="13"/>
            <p:cNvSpPr/>
            <p:nvPr/>
          </p:nvSpPr>
          <p:spPr>
            <a:xfrm flipH="false" flipV="false" rot="0">
              <a:off x="0" y="0"/>
              <a:ext cx="2379272" cy="1771910"/>
            </a:xfrm>
            <a:custGeom>
              <a:avLst/>
              <a:gdLst/>
              <a:ahLst/>
              <a:cxnLst/>
              <a:rect r="r" b="b" t="t" l="l"/>
              <a:pathLst>
                <a:path h="1771910" w="2379272">
                  <a:moveTo>
                    <a:pt x="43147" y="0"/>
                  </a:moveTo>
                  <a:lnTo>
                    <a:pt x="2336125" y="0"/>
                  </a:lnTo>
                  <a:cubicBezTo>
                    <a:pt x="2347569" y="0"/>
                    <a:pt x="2358543" y="4546"/>
                    <a:pt x="2366635" y="12637"/>
                  </a:cubicBezTo>
                  <a:cubicBezTo>
                    <a:pt x="2374726" y="20729"/>
                    <a:pt x="2379272" y="31703"/>
                    <a:pt x="2379272" y="43147"/>
                  </a:cubicBezTo>
                  <a:lnTo>
                    <a:pt x="2379272" y="1728763"/>
                  </a:lnTo>
                  <a:cubicBezTo>
                    <a:pt x="2379272" y="1740206"/>
                    <a:pt x="2374726" y="1751181"/>
                    <a:pt x="2366635" y="1759272"/>
                  </a:cubicBezTo>
                  <a:cubicBezTo>
                    <a:pt x="2358543" y="1767364"/>
                    <a:pt x="2347569" y="1771910"/>
                    <a:pt x="2336125" y="1771910"/>
                  </a:cubicBezTo>
                  <a:lnTo>
                    <a:pt x="43147" y="1771910"/>
                  </a:lnTo>
                  <a:cubicBezTo>
                    <a:pt x="31703" y="1771910"/>
                    <a:pt x="20729" y="1767364"/>
                    <a:pt x="12637" y="1759272"/>
                  </a:cubicBezTo>
                  <a:cubicBezTo>
                    <a:pt x="4546" y="1751181"/>
                    <a:pt x="0" y="1740206"/>
                    <a:pt x="0" y="1728763"/>
                  </a:cubicBezTo>
                  <a:lnTo>
                    <a:pt x="0" y="43147"/>
                  </a:lnTo>
                  <a:cubicBezTo>
                    <a:pt x="0" y="31703"/>
                    <a:pt x="4546" y="20729"/>
                    <a:pt x="12637" y="12637"/>
                  </a:cubicBezTo>
                  <a:cubicBezTo>
                    <a:pt x="20729" y="4546"/>
                    <a:pt x="31703" y="0"/>
                    <a:pt x="43147" y="0"/>
                  </a:cubicBezTo>
                  <a:close/>
                </a:path>
              </a:pathLst>
            </a:custGeom>
            <a:solidFill>
              <a:srgbClr val="38B5AD"/>
            </a:solidFill>
            <a:ln w="19050" cap="rnd">
              <a:solidFill>
                <a:srgbClr val="FFFFFF"/>
              </a:solidFill>
              <a:prstDash val="solid"/>
              <a:round/>
            </a:ln>
          </p:spPr>
        </p:sp>
        <p:sp>
          <p:nvSpPr>
            <p:cNvPr name="TextBox 14" id="14"/>
            <p:cNvSpPr txBox="true"/>
            <p:nvPr/>
          </p:nvSpPr>
          <p:spPr>
            <a:xfrm>
              <a:off x="0" y="-38100"/>
              <a:ext cx="2379272" cy="1810010"/>
            </a:xfrm>
            <a:prstGeom prst="rect">
              <a:avLst/>
            </a:prstGeom>
          </p:spPr>
          <p:txBody>
            <a:bodyPr anchor="ctr" rtlCol="false" tIns="50800" lIns="50800" bIns="50800" rIns="50800"/>
            <a:lstStyle/>
            <a:p>
              <a:pPr algn="ctr">
                <a:lnSpc>
                  <a:spcPts val="2239"/>
                </a:lnSpc>
              </a:pPr>
            </a:p>
          </p:txBody>
        </p:sp>
      </p:grpSp>
      <p:sp>
        <p:nvSpPr>
          <p:cNvPr name="TextBox 15" id="15"/>
          <p:cNvSpPr txBox="true"/>
          <p:nvPr/>
        </p:nvSpPr>
        <p:spPr>
          <a:xfrm rot="0">
            <a:off x="784575" y="9952342"/>
            <a:ext cx="6173562" cy="240665"/>
          </a:xfrm>
          <a:prstGeom prst="rect">
            <a:avLst/>
          </a:prstGeom>
        </p:spPr>
        <p:txBody>
          <a:bodyPr anchor="t" rtlCol="false" tIns="0" lIns="0" bIns="0" rIns="0">
            <a:spAutoFit/>
          </a:bodyPr>
          <a:lstStyle/>
          <a:p>
            <a:pPr algn="ctr">
              <a:lnSpc>
                <a:spcPts val="1959"/>
              </a:lnSpc>
              <a:spcBef>
                <a:spcPct val="0"/>
              </a:spcBef>
            </a:pPr>
            <a:r>
              <a:rPr lang="en-US" sz="1399">
                <a:solidFill>
                  <a:srgbClr val="4D5A53"/>
                </a:solidFill>
                <a:latin typeface="Lexend Deca"/>
                <a:ea typeface="Lexend Deca"/>
                <a:cs typeface="Lexend Deca"/>
                <a:sym typeface="Lexend Deca"/>
              </a:rPr>
              <a:t>“De beste versie van jezelf hoeft niet perfect te zijn.”</a:t>
            </a:r>
          </a:p>
        </p:txBody>
      </p:sp>
      <p:sp>
        <p:nvSpPr>
          <p:cNvPr name="AutoShape 16" id="16"/>
          <p:cNvSpPr/>
          <p:nvPr/>
        </p:nvSpPr>
        <p:spPr>
          <a:xfrm>
            <a:off x="1465729" y="9980917"/>
            <a:ext cx="5204" cy="249214"/>
          </a:xfrm>
          <a:prstGeom prst="line">
            <a:avLst/>
          </a:prstGeom>
          <a:ln cap="flat" w="57150">
            <a:solidFill>
              <a:srgbClr val="38B5AD"/>
            </a:solidFill>
            <a:prstDash val="solid"/>
            <a:headEnd type="none" len="sm" w="sm"/>
            <a:tailEnd type="none" len="sm" w="sm"/>
          </a:ln>
        </p:spPr>
      </p:sp>
      <p:sp>
        <p:nvSpPr>
          <p:cNvPr name="TextBox 17" id="17"/>
          <p:cNvSpPr txBox="true"/>
          <p:nvPr/>
        </p:nvSpPr>
        <p:spPr>
          <a:xfrm rot="0">
            <a:off x="771327" y="2344407"/>
            <a:ext cx="6312224" cy="7179310"/>
          </a:xfrm>
          <a:prstGeom prst="rect">
            <a:avLst/>
          </a:prstGeom>
        </p:spPr>
        <p:txBody>
          <a:bodyPr anchor="t" rtlCol="false" tIns="0" lIns="0" bIns="0" rIns="0">
            <a:spAutoFit/>
          </a:bodyPr>
          <a:lstStyle/>
          <a:p>
            <a:pPr algn="l">
              <a:lnSpc>
                <a:spcPts val="2239"/>
              </a:lnSpc>
            </a:pPr>
            <a:r>
              <a:rPr lang="en-US" sz="1599" spc="123">
                <a:solidFill>
                  <a:srgbClr val="FFFFFF"/>
                </a:solidFill>
                <a:latin typeface="Lexend Deca"/>
                <a:ea typeface="Lexend Deca"/>
                <a:cs typeface="Lexend Deca"/>
                <a:sym typeface="Lexend Deca"/>
              </a:rPr>
              <a:t>1) Wat wil je bereiken? </a:t>
            </a:r>
          </a:p>
          <a:p>
            <a:pPr algn="l">
              <a:lnSpc>
                <a:spcPts val="2239"/>
              </a:lnSpc>
            </a:pPr>
            <a:r>
              <a:rPr lang="en-US" sz="1599" spc="123">
                <a:solidFill>
                  <a:srgbClr val="FFFFFF"/>
                </a:solidFill>
                <a:latin typeface="Lexend Deca"/>
                <a:ea typeface="Lexend Deca"/>
                <a:cs typeface="Lexend Deca"/>
                <a:sym typeface="Lexend Deca"/>
              </a:rPr>
              <a:t>Klinkt gek, maar wel belangrijk. Wat is voor jou belangrijk en wenselijk in je gesprek op het werk? Wil je meer flexibiliteit qua werktijden ivm afspraken, onderzoek, etc.? Of werkt het voor jou prettig als je leidinggevende alleen geïnformeerd is waardoor je voor bepaalde situaties meer begrip krijgt. </a:t>
            </a:r>
          </a:p>
          <a:p>
            <a:pPr algn="l">
              <a:lnSpc>
                <a:spcPts val="2239"/>
              </a:lnSpc>
            </a:pPr>
          </a:p>
          <a:p>
            <a:pPr algn="l">
              <a:lnSpc>
                <a:spcPts val="2239"/>
              </a:lnSpc>
            </a:pPr>
            <a:r>
              <a:rPr lang="en-US" sz="1599" spc="123">
                <a:solidFill>
                  <a:srgbClr val="FFFFFF"/>
                </a:solidFill>
                <a:latin typeface="Lexend Deca"/>
                <a:ea typeface="Lexend Deca"/>
                <a:cs typeface="Lexend Deca"/>
                <a:sym typeface="Lexend Deca"/>
              </a:rPr>
              <a:t>Bijvoorbeeld meer begrip als je een keer overvallen wordt door een vervelende boodschap of uitslag die tijdens werktijden met je gedeeld kan worden. En jij daardoor misschien gelijk overvallen wordt door emoties. Of als je een slechte nacht achter de rug hebt en je wat meer ruimte nodig hebt in de ochtend. Kortom; wat help jou in jouw traject? Is dat heel concreet af en toe later starten? Of iets meer thuis werken? Verlof opnemen?</a:t>
            </a:r>
          </a:p>
          <a:p>
            <a:pPr algn="l">
              <a:lnSpc>
                <a:spcPts val="2239"/>
              </a:lnSpc>
            </a:pPr>
          </a:p>
          <a:p>
            <a:pPr algn="l">
              <a:lnSpc>
                <a:spcPts val="2239"/>
              </a:lnSpc>
            </a:pPr>
          </a:p>
          <a:p>
            <a:pPr algn="l">
              <a:lnSpc>
                <a:spcPts val="2239"/>
              </a:lnSpc>
            </a:pPr>
            <a:r>
              <a:rPr lang="en-US" sz="1599" spc="123">
                <a:solidFill>
                  <a:srgbClr val="000000"/>
                </a:solidFill>
                <a:latin typeface="Lexend Deca"/>
                <a:ea typeface="Lexend Deca"/>
                <a:cs typeface="Lexend Deca"/>
                <a:sym typeface="Lexend Deca"/>
              </a:rPr>
              <a:t>2) Met wie bespreek je wat?</a:t>
            </a:r>
          </a:p>
          <a:p>
            <a:pPr algn="l">
              <a:lnSpc>
                <a:spcPts val="2239"/>
              </a:lnSpc>
            </a:pPr>
            <a:r>
              <a:rPr lang="en-US" sz="1599" spc="123">
                <a:solidFill>
                  <a:srgbClr val="4C4E34"/>
                </a:solidFill>
                <a:latin typeface="Lexend Deca"/>
                <a:ea typeface="Lexend Deca"/>
                <a:cs typeface="Lexend Deca"/>
                <a:sym typeface="Lexend Deca"/>
              </a:rPr>
              <a:t>Wie voelt het meest veilig om een eerste gesprek mee aan te gaan? Is dat een collega met wie je veel samenwerkt? Of kun je gelijk al met je leidinggevende in overleg? Of voelt een collega van HR prettiger? Of misschien zelfs een vertrouwenspersoon binnen de organisatie. Jij bepaalt🙌. </a:t>
            </a:r>
          </a:p>
        </p:txBody>
      </p:sp>
    </p:spTree>
  </p:cSld>
  <p:clrMapOvr>
    <a:masterClrMapping/>
  </p:clrMapOvr>
</p:sld>
</file>

<file path=ppt/slides/slide5.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166486" y="-146407"/>
            <a:ext cx="7892971" cy="1465846"/>
            <a:chOff x="0" y="0"/>
            <a:chExt cx="2833003" cy="526132"/>
          </a:xfrm>
        </p:grpSpPr>
        <p:sp>
          <p:nvSpPr>
            <p:cNvPr name="Freeform 3" id="3"/>
            <p:cNvSpPr/>
            <p:nvPr/>
          </p:nvSpPr>
          <p:spPr>
            <a:xfrm flipH="false" flipV="false" rot="0">
              <a:off x="0" y="0"/>
              <a:ext cx="2833003" cy="526132"/>
            </a:xfrm>
            <a:custGeom>
              <a:avLst/>
              <a:gdLst/>
              <a:ahLst/>
              <a:cxnLst/>
              <a:rect r="r" b="b" t="t" l="l"/>
              <a:pathLst>
                <a:path h="526132" w="2833003">
                  <a:moveTo>
                    <a:pt x="0" y="0"/>
                  </a:moveTo>
                  <a:lnTo>
                    <a:pt x="2833003" y="0"/>
                  </a:lnTo>
                  <a:lnTo>
                    <a:pt x="2833003" y="526132"/>
                  </a:lnTo>
                  <a:lnTo>
                    <a:pt x="0" y="526132"/>
                  </a:lnTo>
                  <a:close/>
                </a:path>
              </a:pathLst>
            </a:custGeom>
            <a:solidFill>
              <a:srgbClr val="A8B3AF"/>
            </a:solidFill>
          </p:spPr>
        </p:sp>
        <p:sp>
          <p:nvSpPr>
            <p:cNvPr name="TextBox 4" id="4"/>
            <p:cNvSpPr txBox="true"/>
            <p:nvPr/>
          </p:nvSpPr>
          <p:spPr>
            <a:xfrm>
              <a:off x="0" y="19050"/>
              <a:ext cx="2833003" cy="507082"/>
            </a:xfrm>
            <a:prstGeom prst="rect">
              <a:avLst/>
            </a:prstGeom>
          </p:spPr>
          <p:txBody>
            <a:bodyPr anchor="ctr" rtlCol="false" tIns="16478" lIns="16478" bIns="16478" rIns="16478"/>
            <a:lstStyle/>
            <a:p>
              <a:pPr algn="ctr">
                <a:lnSpc>
                  <a:spcPts val="1488"/>
                </a:lnSpc>
              </a:pPr>
            </a:p>
          </p:txBody>
        </p:sp>
      </p:grpSp>
      <p:sp>
        <p:nvSpPr>
          <p:cNvPr name="AutoShape 5" id="5"/>
          <p:cNvSpPr/>
          <p:nvPr/>
        </p:nvSpPr>
        <p:spPr>
          <a:xfrm flipH="true">
            <a:off x="784575" y="387210"/>
            <a:ext cx="0" cy="621486"/>
          </a:xfrm>
          <a:prstGeom prst="line">
            <a:avLst/>
          </a:prstGeom>
          <a:ln cap="flat" w="57150">
            <a:solidFill>
              <a:srgbClr val="FFFFFF"/>
            </a:solidFill>
            <a:prstDash val="solid"/>
            <a:headEnd type="none" len="sm" w="sm"/>
            <a:tailEnd type="none" len="sm" w="sm"/>
          </a:ln>
        </p:spPr>
      </p:sp>
      <p:grpSp>
        <p:nvGrpSpPr>
          <p:cNvPr name="Group 6" id="6"/>
          <p:cNvGrpSpPr/>
          <p:nvPr/>
        </p:nvGrpSpPr>
        <p:grpSpPr>
          <a:xfrm rot="0">
            <a:off x="-192514" y="10316448"/>
            <a:ext cx="7937372" cy="587022"/>
            <a:chOff x="0" y="0"/>
            <a:chExt cx="2844575" cy="210375"/>
          </a:xfrm>
        </p:grpSpPr>
        <p:sp>
          <p:nvSpPr>
            <p:cNvPr name="Freeform 7" id="7"/>
            <p:cNvSpPr/>
            <p:nvPr/>
          </p:nvSpPr>
          <p:spPr>
            <a:xfrm flipH="false" flipV="false" rot="0">
              <a:off x="0" y="0"/>
              <a:ext cx="2844575" cy="210375"/>
            </a:xfrm>
            <a:custGeom>
              <a:avLst/>
              <a:gdLst/>
              <a:ahLst/>
              <a:cxnLst/>
              <a:rect r="r" b="b" t="t" l="l"/>
              <a:pathLst>
                <a:path h="210375" w="2844575">
                  <a:moveTo>
                    <a:pt x="0" y="0"/>
                  </a:moveTo>
                  <a:lnTo>
                    <a:pt x="2844575" y="0"/>
                  </a:lnTo>
                  <a:lnTo>
                    <a:pt x="2844575" y="210375"/>
                  </a:lnTo>
                  <a:lnTo>
                    <a:pt x="0" y="210375"/>
                  </a:lnTo>
                  <a:close/>
                </a:path>
              </a:pathLst>
            </a:custGeom>
            <a:solidFill>
              <a:srgbClr val="E0AEA4"/>
            </a:solidFill>
          </p:spPr>
        </p:sp>
        <p:sp>
          <p:nvSpPr>
            <p:cNvPr name="TextBox 8" id="8"/>
            <p:cNvSpPr txBox="true"/>
            <p:nvPr/>
          </p:nvSpPr>
          <p:spPr>
            <a:xfrm>
              <a:off x="0" y="-19050"/>
              <a:ext cx="2844575" cy="229425"/>
            </a:xfrm>
            <a:prstGeom prst="rect">
              <a:avLst/>
            </a:prstGeom>
          </p:spPr>
          <p:txBody>
            <a:bodyPr anchor="ctr" rtlCol="false" tIns="50800" lIns="50800" bIns="50800" rIns="50800"/>
            <a:lstStyle/>
            <a:p>
              <a:pPr algn="ctr">
                <a:lnSpc>
                  <a:spcPts val="1540"/>
                </a:lnSpc>
              </a:pPr>
            </a:p>
          </p:txBody>
        </p:sp>
      </p:grpSp>
      <p:sp>
        <p:nvSpPr>
          <p:cNvPr name="Freeform 9" id="9"/>
          <p:cNvSpPr/>
          <p:nvPr/>
        </p:nvSpPr>
        <p:spPr>
          <a:xfrm flipH="false" flipV="false" rot="0">
            <a:off x="6321614" y="258152"/>
            <a:ext cx="909447" cy="861488"/>
          </a:xfrm>
          <a:custGeom>
            <a:avLst/>
            <a:gdLst/>
            <a:ahLst/>
            <a:cxnLst/>
            <a:rect r="r" b="b" t="t" l="l"/>
            <a:pathLst>
              <a:path h="861488" w="909447">
                <a:moveTo>
                  <a:pt x="0" y="0"/>
                </a:moveTo>
                <a:lnTo>
                  <a:pt x="909447" y="0"/>
                </a:lnTo>
                <a:lnTo>
                  <a:pt x="909447" y="861489"/>
                </a:lnTo>
                <a:lnTo>
                  <a:pt x="0" y="861489"/>
                </a:lnTo>
                <a:lnTo>
                  <a:pt x="0" y="0"/>
                </a:lnTo>
                <a:close/>
              </a:path>
            </a:pathLst>
          </a:custGeom>
          <a:blipFill>
            <a:blip r:embed="rId2"/>
            <a:stretch>
              <a:fillRect l="0" t="0" r="0" b="0"/>
            </a:stretch>
          </a:blipFill>
        </p:spPr>
      </p:sp>
      <p:sp>
        <p:nvSpPr>
          <p:cNvPr name="TextBox 10" id="10"/>
          <p:cNvSpPr txBox="true"/>
          <p:nvPr/>
        </p:nvSpPr>
        <p:spPr>
          <a:xfrm rot="0">
            <a:off x="964638" y="437113"/>
            <a:ext cx="3275273" cy="366395"/>
          </a:xfrm>
          <a:prstGeom prst="rect">
            <a:avLst/>
          </a:prstGeom>
        </p:spPr>
        <p:txBody>
          <a:bodyPr anchor="t" rtlCol="false" tIns="0" lIns="0" bIns="0" rIns="0">
            <a:spAutoFit/>
          </a:bodyPr>
          <a:lstStyle/>
          <a:p>
            <a:pPr algn="l">
              <a:lnSpc>
                <a:spcPts val="2860"/>
              </a:lnSpc>
            </a:pPr>
            <a:r>
              <a:rPr lang="en-US" sz="2600" spc="52">
                <a:solidFill>
                  <a:srgbClr val="FFFFFF"/>
                </a:solidFill>
                <a:latin typeface="Lexend Deca"/>
                <a:ea typeface="Lexend Deca"/>
                <a:cs typeface="Lexend Deca"/>
                <a:sym typeface="Lexend Deca"/>
              </a:rPr>
              <a:t>CHECKLIST</a:t>
            </a:r>
          </a:p>
        </p:txBody>
      </p:sp>
      <p:sp>
        <p:nvSpPr>
          <p:cNvPr name="TextBox 11" id="11"/>
          <p:cNvSpPr txBox="true"/>
          <p:nvPr/>
        </p:nvSpPr>
        <p:spPr>
          <a:xfrm rot="0">
            <a:off x="771327" y="1614402"/>
            <a:ext cx="6788673" cy="306705"/>
          </a:xfrm>
          <a:prstGeom prst="rect">
            <a:avLst/>
          </a:prstGeom>
        </p:spPr>
        <p:txBody>
          <a:bodyPr anchor="t" rtlCol="false" tIns="0" lIns="0" bIns="0" rIns="0">
            <a:spAutoFit/>
          </a:bodyPr>
          <a:lstStyle/>
          <a:p>
            <a:pPr algn="l">
              <a:lnSpc>
                <a:spcPts val="2519"/>
              </a:lnSpc>
            </a:pPr>
            <a:r>
              <a:rPr lang="en-US" sz="1799">
                <a:solidFill>
                  <a:srgbClr val="000000"/>
                </a:solidFill>
                <a:latin typeface="Lexend Deca"/>
                <a:ea typeface="Lexend Deca"/>
                <a:cs typeface="Lexend Deca"/>
                <a:sym typeface="Lexend Deca"/>
              </a:rPr>
              <a:t>PRAKTISCHE TIPS</a:t>
            </a:r>
          </a:p>
        </p:txBody>
      </p:sp>
      <p:grpSp>
        <p:nvGrpSpPr>
          <p:cNvPr name="Group 12" id="12"/>
          <p:cNvGrpSpPr/>
          <p:nvPr/>
        </p:nvGrpSpPr>
        <p:grpSpPr>
          <a:xfrm rot="0">
            <a:off x="592049" y="3663111"/>
            <a:ext cx="6639012" cy="6128889"/>
            <a:chOff x="0" y="0"/>
            <a:chExt cx="2379272" cy="2196455"/>
          </a:xfrm>
        </p:grpSpPr>
        <p:sp>
          <p:nvSpPr>
            <p:cNvPr name="Freeform 13" id="13"/>
            <p:cNvSpPr/>
            <p:nvPr/>
          </p:nvSpPr>
          <p:spPr>
            <a:xfrm flipH="false" flipV="false" rot="0">
              <a:off x="0" y="0"/>
              <a:ext cx="2379272" cy="2196455"/>
            </a:xfrm>
            <a:custGeom>
              <a:avLst/>
              <a:gdLst/>
              <a:ahLst/>
              <a:cxnLst/>
              <a:rect r="r" b="b" t="t" l="l"/>
              <a:pathLst>
                <a:path h="2196455" w="2379272">
                  <a:moveTo>
                    <a:pt x="43147" y="0"/>
                  </a:moveTo>
                  <a:lnTo>
                    <a:pt x="2336125" y="0"/>
                  </a:lnTo>
                  <a:cubicBezTo>
                    <a:pt x="2347569" y="0"/>
                    <a:pt x="2358543" y="4546"/>
                    <a:pt x="2366635" y="12637"/>
                  </a:cubicBezTo>
                  <a:cubicBezTo>
                    <a:pt x="2374726" y="20729"/>
                    <a:pt x="2379272" y="31703"/>
                    <a:pt x="2379272" y="43147"/>
                  </a:cubicBezTo>
                  <a:lnTo>
                    <a:pt x="2379272" y="2153309"/>
                  </a:lnTo>
                  <a:cubicBezTo>
                    <a:pt x="2379272" y="2164752"/>
                    <a:pt x="2374726" y="2175726"/>
                    <a:pt x="2366635" y="2183818"/>
                  </a:cubicBezTo>
                  <a:cubicBezTo>
                    <a:pt x="2358543" y="2191909"/>
                    <a:pt x="2347569" y="2196455"/>
                    <a:pt x="2336125" y="2196455"/>
                  </a:cubicBezTo>
                  <a:lnTo>
                    <a:pt x="43147" y="2196455"/>
                  </a:lnTo>
                  <a:cubicBezTo>
                    <a:pt x="31703" y="2196455"/>
                    <a:pt x="20729" y="2191909"/>
                    <a:pt x="12637" y="2183818"/>
                  </a:cubicBezTo>
                  <a:cubicBezTo>
                    <a:pt x="4546" y="2175726"/>
                    <a:pt x="0" y="2164752"/>
                    <a:pt x="0" y="2153309"/>
                  </a:cubicBezTo>
                  <a:lnTo>
                    <a:pt x="0" y="43147"/>
                  </a:lnTo>
                  <a:cubicBezTo>
                    <a:pt x="0" y="31703"/>
                    <a:pt x="4546" y="20729"/>
                    <a:pt x="12637" y="12637"/>
                  </a:cubicBezTo>
                  <a:cubicBezTo>
                    <a:pt x="20729" y="4546"/>
                    <a:pt x="31703" y="0"/>
                    <a:pt x="43147" y="0"/>
                  </a:cubicBezTo>
                  <a:close/>
                </a:path>
              </a:pathLst>
            </a:custGeom>
            <a:solidFill>
              <a:srgbClr val="38B5AD"/>
            </a:solidFill>
            <a:ln w="19050" cap="rnd">
              <a:solidFill>
                <a:srgbClr val="FFFFFF"/>
              </a:solidFill>
              <a:prstDash val="solid"/>
              <a:round/>
            </a:ln>
          </p:spPr>
        </p:sp>
        <p:sp>
          <p:nvSpPr>
            <p:cNvPr name="TextBox 14" id="14"/>
            <p:cNvSpPr txBox="true"/>
            <p:nvPr/>
          </p:nvSpPr>
          <p:spPr>
            <a:xfrm>
              <a:off x="0" y="-38100"/>
              <a:ext cx="2379272" cy="2234555"/>
            </a:xfrm>
            <a:prstGeom prst="rect">
              <a:avLst/>
            </a:prstGeom>
          </p:spPr>
          <p:txBody>
            <a:bodyPr anchor="ctr" rtlCol="false" tIns="50800" lIns="50800" bIns="50800" rIns="50800"/>
            <a:lstStyle/>
            <a:p>
              <a:pPr algn="ctr">
                <a:lnSpc>
                  <a:spcPts val="2239"/>
                </a:lnSpc>
              </a:pPr>
            </a:p>
          </p:txBody>
        </p:sp>
      </p:grpSp>
      <p:sp>
        <p:nvSpPr>
          <p:cNvPr name="TextBox 15" id="15"/>
          <p:cNvSpPr txBox="true"/>
          <p:nvPr/>
        </p:nvSpPr>
        <p:spPr>
          <a:xfrm rot="0">
            <a:off x="784575" y="2416407"/>
            <a:ext cx="6446486" cy="7179310"/>
          </a:xfrm>
          <a:prstGeom prst="rect">
            <a:avLst/>
          </a:prstGeom>
        </p:spPr>
        <p:txBody>
          <a:bodyPr anchor="t" rtlCol="false" tIns="0" lIns="0" bIns="0" rIns="0">
            <a:spAutoFit/>
          </a:bodyPr>
          <a:lstStyle/>
          <a:p>
            <a:pPr algn="l">
              <a:lnSpc>
                <a:spcPts val="2239"/>
              </a:lnSpc>
            </a:pPr>
            <a:r>
              <a:rPr lang="en-US" sz="1599" spc="123">
                <a:solidFill>
                  <a:srgbClr val="000000"/>
                </a:solidFill>
                <a:latin typeface="Lexend Deca"/>
                <a:ea typeface="Lexend Deca"/>
                <a:cs typeface="Lexend Deca"/>
                <a:sym typeface="Lexend Deca"/>
              </a:rPr>
              <a:t>Wat kun je zeggen en afspreken?</a:t>
            </a:r>
          </a:p>
          <a:p>
            <a:pPr algn="l">
              <a:lnSpc>
                <a:spcPts val="2239"/>
              </a:lnSpc>
            </a:pPr>
            <a:r>
              <a:rPr lang="en-US" sz="1599" spc="123">
                <a:solidFill>
                  <a:srgbClr val="4C4E34"/>
                </a:solidFill>
                <a:latin typeface="Lexend Deca"/>
                <a:ea typeface="Lexend Deca"/>
                <a:cs typeface="Lexend Deca"/>
                <a:sym typeface="Lexend Deca"/>
              </a:rPr>
              <a:t>Plan een rustig moment in met je leidinggevende en geef gelijk aan dat het om een privé kwestie gaat. </a:t>
            </a:r>
          </a:p>
          <a:p>
            <a:pPr algn="l">
              <a:lnSpc>
                <a:spcPts val="2239"/>
              </a:lnSpc>
            </a:pPr>
          </a:p>
          <a:p>
            <a:pPr algn="l">
              <a:lnSpc>
                <a:spcPts val="2239"/>
              </a:lnSpc>
            </a:pPr>
          </a:p>
          <a:p>
            <a:pPr algn="l">
              <a:lnSpc>
                <a:spcPts val="2239"/>
              </a:lnSpc>
            </a:pPr>
            <a:r>
              <a:rPr lang="en-US" sz="1599" spc="123">
                <a:solidFill>
                  <a:srgbClr val="FFFFFF"/>
                </a:solidFill>
                <a:latin typeface="Lexend Deca"/>
                <a:ea typeface="Lexend Deca"/>
                <a:cs typeface="Lexend Deca"/>
                <a:sym typeface="Lexend Deca"/>
              </a:rPr>
              <a:t>Voorbeeldzinnen</a:t>
            </a:r>
          </a:p>
          <a:p>
            <a:pPr algn="l" marL="345438" indent="-172719" lvl="1">
              <a:lnSpc>
                <a:spcPts val="2239"/>
              </a:lnSpc>
              <a:buFont typeface="Arial"/>
              <a:buChar char="•"/>
            </a:pPr>
            <a:r>
              <a:rPr lang="en-US" sz="1599" spc="123">
                <a:solidFill>
                  <a:srgbClr val="FFFFFF"/>
                </a:solidFill>
                <a:latin typeface="Lexend Deca"/>
                <a:ea typeface="Lexend Deca"/>
                <a:cs typeface="Lexend Deca"/>
                <a:sym typeface="Lexend Deca"/>
              </a:rPr>
              <a:t>Graag wil ik iets persoonlijks delen omdat mijn situatie invloed heeft op mijn planning en energie.</a:t>
            </a:r>
          </a:p>
          <a:p>
            <a:pPr algn="l" marL="345438" indent="-172719" lvl="1">
              <a:lnSpc>
                <a:spcPts val="2239"/>
              </a:lnSpc>
              <a:buFont typeface="Arial"/>
              <a:buChar char="•"/>
            </a:pPr>
            <a:r>
              <a:rPr lang="en-US" sz="1599" spc="123">
                <a:solidFill>
                  <a:srgbClr val="FFFFFF"/>
                </a:solidFill>
                <a:latin typeface="Lexend Deca"/>
                <a:ea typeface="Lexend Deca"/>
                <a:cs typeface="Lexend Deca"/>
                <a:sym typeface="Lexend Deca"/>
              </a:rPr>
              <a:t>Ik vind dit wel spannend om te bespreken, maar ik wil het graag goed regelen op het werk.</a:t>
            </a:r>
          </a:p>
          <a:p>
            <a:pPr algn="l" marL="345438" indent="-172719" lvl="1">
              <a:lnSpc>
                <a:spcPts val="2239"/>
              </a:lnSpc>
              <a:buFont typeface="Arial"/>
              <a:buChar char="•"/>
            </a:pPr>
            <a:r>
              <a:rPr lang="en-US" sz="1599" spc="123">
                <a:solidFill>
                  <a:srgbClr val="FFFFFF"/>
                </a:solidFill>
                <a:latin typeface="Lexend Deca"/>
                <a:ea typeface="Lexend Deca"/>
                <a:cs typeface="Lexend Deca"/>
                <a:sym typeface="Lexend Deca"/>
              </a:rPr>
              <a:t>Voor mijn kinderwens zit ik </a:t>
            </a:r>
            <a:r>
              <a:rPr lang="en-US" sz="1599" spc="123">
                <a:solidFill>
                  <a:srgbClr val="FFFFFF"/>
                </a:solidFill>
                <a:latin typeface="Lexend Deca"/>
                <a:ea typeface="Lexend Deca"/>
                <a:cs typeface="Lexend Deca"/>
                <a:sym typeface="Lexend Deca"/>
              </a:rPr>
              <a:t>in een (medisch) traject waardoor ik soms afspraken heb onder werktijd. Ik ben hierin afhankelijk van het ziekenhuis, ivf-centra of organisatie waar ik mee te maken heb.</a:t>
            </a:r>
          </a:p>
          <a:p>
            <a:pPr algn="l" marL="345438" indent="-172719" lvl="1">
              <a:lnSpc>
                <a:spcPts val="2239"/>
              </a:lnSpc>
              <a:buFont typeface="Arial"/>
              <a:buChar char="•"/>
            </a:pPr>
            <a:r>
              <a:rPr lang="en-US" sz="1599" spc="123">
                <a:solidFill>
                  <a:srgbClr val="FFFFFF"/>
                </a:solidFill>
                <a:latin typeface="Lexend Deca"/>
                <a:ea typeface="Lexend Deca"/>
                <a:cs typeface="Lexend Deca"/>
                <a:sym typeface="Lexend Deca"/>
              </a:rPr>
              <a:t>Ik wil graag afstemmen hoe we dit praktisch kunnen oplossen. Het kan namelijk zijn dat ik af en toe tijd nodig heb voor afspraken. </a:t>
            </a:r>
          </a:p>
          <a:p>
            <a:pPr algn="l" marL="345438" indent="-172719" lvl="1">
              <a:lnSpc>
                <a:spcPts val="2239"/>
              </a:lnSpc>
              <a:buFont typeface="Arial"/>
              <a:buChar char="•"/>
            </a:pPr>
            <a:r>
              <a:rPr lang="en-US" sz="1599" spc="123">
                <a:solidFill>
                  <a:srgbClr val="FFFFFF"/>
                </a:solidFill>
                <a:latin typeface="Lexend Deca"/>
                <a:ea typeface="Lexend Deca"/>
                <a:cs typeface="Lexend Deca"/>
                <a:sym typeface="Lexend Deca"/>
              </a:rPr>
              <a:t>Zou het kunnen dat ik op dagen met afspraken wat flexibeler start en/of stop? En dat we wekelijks afstemmen hoe de planning er verder uitziet?</a:t>
            </a:r>
          </a:p>
          <a:p>
            <a:pPr algn="l" marL="345438" indent="-172719" lvl="1">
              <a:lnSpc>
                <a:spcPts val="2239"/>
              </a:lnSpc>
              <a:buFont typeface="Arial"/>
              <a:buChar char="•"/>
            </a:pPr>
            <a:r>
              <a:rPr lang="en-US" sz="1599" spc="123">
                <a:solidFill>
                  <a:srgbClr val="FFFFFF"/>
                </a:solidFill>
                <a:latin typeface="Lexend Deca"/>
                <a:ea typeface="Lexend Deca"/>
                <a:cs typeface="Lexend Deca"/>
                <a:sym typeface="Lexend Deca"/>
              </a:rPr>
              <a:t>Zou het mogelijk zijn dat ik de komende periode  flexibeler om ga met werktijden als dat nodig is?</a:t>
            </a:r>
          </a:p>
          <a:p>
            <a:pPr algn="l" marL="345438" indent="-172719" lvl="1">
              <a:lnSpc>
                <a:spcPts val="2239"/>
              </a:lnSpc>
              <a:buFont typeface="Arial"/>
              <a:buChar char="•"/>
            </a:pPr>
            <a:r>
              <a:rPr lang="en-US" sz="1599" spc="123">
                <a:solidFill>
                  <a:srgbClr val="FFFFFF"/>
                </a:solidFill>
                <a:latin typeface="Lexend Deca"/>
                <a:ea typeface="Lexend Deca"/>
                <a:cs typeface="Lexend Deca"/>
                <a:sym typeface="Lexend Deca"/>
              </a:rPr>
              <a:t>Als het soms schuurt met afspraken of emoties, helpt het mij als we daar samen flexibeler in zijn. </a:t>
            </a:r>
          </a:p>
          <a:p>
            <a:pPr algn="l" marL="345438" indent="-172719" lvl="1">
              <a:lnSpc>
                <a:spcPts val="2239"/>
              </a:lnSpc>
              <a:buFont typeface="Arial"/>
              <a:buChar char="•"/>
            </a:pPr>
            <a:r>
              <a:rPr lang="en-US" sz="1599" spc="123">
                <a:solidFill>
                  <a:srgbClr val="FFFFFF"/>
                </a:solidFill>
                <a:latin typeface="Lexend Deca"/>
                <a:ea typeface="Lexend Deca"/>
                <a:cs typeface="Lexend Deca"/>
                <a:sym typeface="Lexend Deca"/>
              </a:rPr>
              <a:t>Ik houd je graag op de hoogte zodra dat weer relevant is.</a:t>
            </a:r>
          </a:p>
        </p:txBody>
      </p:sp>
    </p:spTree>
  </p:cSld>
  <p:clrMapOvr>
    <a:masterClrMapping/>
  </p:clrMapOvr>
</p:sld>
</file>

<file path=ppt/slides/slide6.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166486" y="-146407"/>
            <a:ext cx="7892971" cy="1465846"/>
            <a:chOff x="0" y="0"/>
            <a:chExt cx="2833003" cy="526132"/>
          </a:xfrm>
        </p:grpSpPr>
        <p:sp>
          <p:nvSpPr>
            <p:cNvPr name="Freeform 3" id="3"/>
            <p:cNvSpPr/>
            <p:nvPr/>
          </p:nvSpPr>
          <p:spPr>
            <a:xfrm flipH="false" flipV="false" rot="0">
              <a:off x="0" y="0"/>
              <a:ext cx="2833003" cy="526132"/>
            </a:xfrm>
            <a:custGeom>
              <a:avLst/>
              <a:gdLst/>
              <a:ahLst/>
              <a:cxnLst/>
              <a:rect r="r" b="b" t="t" l="l"/>
              <a:pathLst>
                <a:path h="526132" w="2833003">
                  <a:moveTo>
                    <a:pt x="0" y="0"/>
                  </a:moveTo>
                  <a:lnTo>
                    <a:pt x="2833003" y="0"/>
                  </a:lnTo>
                  <a:lnTo>
                    <a:pt x="2833003" y="526132"/>
                  </a:lnTo>
                  <a:lnTo>
                    <a:pt x="0" y="526132"/>
                  </a:lnTo>
                  <a:close/>
                </a:path>
              </a:pathLst>
            </a:custGeom>
            <a:solidFill>
              <a:srgbClr val="A8B3AF"/>
            </a:solidFill>
          </p:spPr>
        </p:sp>
        <p:sp>
          <p:nvSpPr>
            <p:cNvPr name="TextBox 4" id="4"/>
            <p:cNvSpPr txBox="true"/>
            <p:nvPr/>
          </p:nvSpPr>
          <p:spPr>
            <a:xfrm>
              <a:off x="0" y="19050"/>
              <a:ext cx="2833003" cy="507082"/>
            </a:xfrm>
            <a:prstGeom prst="rect">
              <a:avLst/>
            </a:prstGeom>
          </p:spPr>
          <p:txBody>
            <a:bodyPr anchor="ctr" rtlCol="false" tIns="16478" lIns="16478" bIns="16478" rIns="16478"/>
            <a:lstStyle/>
            <a:p>
              <a:pPr algn="ctr">
                <a:lnSpc>
                  <a:spcPts val="1488"/>
                </a:lnSpc>
              </a:pPr>
            </a:p>
          </p:txBody>
        </p:sp>
      </p:grpSp>
      <p:sp>
        <p:nvSpPr>
          <p:cNvPr name="AutoShape 5" id="5"/>
          <p:cNvSpPr/>
          <p:nvPr/>
        </p:nvSpPr>
        <p:spPr>
          <a:xfrm flipH="true">
            <a:off x="784575" y="387210"/>
            <a:ext cx="0" cy="621486"/>
          </a:xfrm>
          <a:prstGeom prst="line">
            <a:avLst/>
          </a:prstGeom>
          <a:ln cap="flat" w="57150">
            <a:solidFill>
              <a:srgbClr val="FFFFFF"/>
            </a:solidFill>
            <a:prstDash val="solid"/>
            <a:headEnd type="none" len="sm" w="sm"/>
            <a:tailEnd type="none" len="sm" w="sm"/>
          </a:ln>
        </p:spPr>
      </p:sp>
      <p:grpSp>
        <p:nvGrpSpPr>
          <p:cNvPr name="Group 6" id="6"/>
          <p:cNvGrpSpPr/>
          <p:nvPr/>
        </p:nvGrpSpPr>
        <p:grpSpPr>
          <a:xfrm rot="0">
            <a:off x="-192514" y="10316448"/>
            <a:ext cx="7937372" cy="587022"/>
            <a:chOff x="0" y="0"/>
            <a:chExt cx="2844575" cy="210375"/>
          </a:xfrm>
        </p:grpSpPr>
        <p:sp>
          <p:nvSpPr>
            <p:cNvPr name="Freeform 7" id="7"/>
            <p:cNvSpPr/>
            <p:nvPr/>
          </p:nvSpPr>
          <p:spPr>
            <a:xfrm flipH="false" flipV="false" rot="0">
              <a:off x="0" y="0"/>
              <a:ext cx="2844575" cy="210375"/>
            </a:xfrm>
            <a:custGeom>
              <a:avLst/>
              <a:gdLst/>
              <a:ahLst/>
              <a:cxnLst/>
              <a:rect r="r" b="b" t="t" l="l"/>
              <a:pathLst>
                <a:path h="210375" w="2844575">
                  <a:moveTo>
                    <a:pt x="0" y="0"/>
                  </a:moveTo>
                  <a:lnTo>
                    <a:pt x="2844575" y="0"/>
                  </a:lnTo>
                  <a:lnTo>
                    <a:pt x="2844575" y="210375"/>
                  </a:lnTo>
                  <a:lnTo>
                    <a:pt x="0" y="210375"/>
                  </a:lnTo>
                  <a:close/>
                </a:path>
              </a:pathLst>
            </a:custGeom>
            <a:solidFill>
              <a:srgbClr val="E0AEA4"/>
            </a:solidFill>
          </p:spPr>
        </p:sp>
        <p:sp>
          <p:nvSpPr>
            <p:cNvPr name="TextBox 8" id="8"/>
            <p:cNvSpPr txBox="true"/>
            <p:nvPr/>
          </p:nvSpPr>
          <p:spPr>
            <a:xfrm>
              <a:off x="0" y="-19050"/>
              <a:ext cx="2844575" cy="229425"/>
            </a:xfrm>
            <a:prstGeom prst="rect">
              <a:avLst/>
            </a:prstGeom>
          </p:spPr>
          <p:txBody>
            <a:bodyPr anchor="ctr" rtlCol="false" tIns="50800" lIns="50800" bIns="50800" rIns="50800"/>
            <a:lstStyle/>
            <a:p>
              <a:pPr algn="ctr">
                <a:lnSpc>
                  <a:spcPts val="1540"/>
                </a:lnSpc>
              </a:pPr>
            </a:p>
          </p:txBody>
        </p:sp>
      </p:grpSp>
      <p:sp>
        <p:nvSpPr>
          <p:cNvPr name="Freeform 9" id="9"/>
          <p:cNvSpPr/>
          <p:nvPr/>
        </p:nvSpPr>
        <p:spPr>
          <a:xfrm flipH="false" flipV="false" rot="0">
            <a:off x="6321614" y="258152"/>
            <a:ext cx="909447" cy="861488"/>
          </a:xfrm>
          <a:custGeom>
            <a:avLst/>
            <a:gdLst/>
            <a:ahLst/>
            <a:cxnLst/>
            <a:rect r="r" b="b" t="t" l="l"/>
            <a:pathLst>
              <a:path h="861488" w="909447">
                <a:moveTo>
                  <a:pt x="0" y="0"/>
                </a:moveTo>
                <a:lnTo>
                  <a:pt x="909447" y="0"/>
                </a:lnTo>
                <a:lnTo>
                  <a:pt x="909447" y="861489"/>
                </a:lnTo>
                <a:lnTo>
                  <a:pt x="0" y="861489"/>
                </a:lnTo>
                <a:lnTo>
                  <a:pt x="0" y="0"/>
                </a:lnTo>
                <a:close/>
              </a:path>
            </a:pathLst>
          </a:custGeom>
          <a:blipFill>
            <a:blip r:embed="rId2"/>
            <a:stretch>
              <a:fillRect l="0" t="0" r="0" b="0"/>
            </a:stretch>
          </a:blipFill>
        </p:spPr>
      </p:sp>
      <p:sp>
        <p:nvSpPr>
          <p:cNvPr name="TextBox 10" id="10"/>
          <p:cNvSpPr txBox="true"/>
          <p:nvPr/>
        </p:nvSpPr>
        <p:spPr>
          <a:xfrm rot="0">
            <a:off x="964638" y="437113"/>
            <a:ext cx="3275273" cy="366395"/>
          </a:xfrm>
          <a:prstGeom prst="rect">
            <a:avLst/>
          </a:prstGeom>
        </p:spPr>
        <p:txBody>
          <a:bodyPr anchor="t" rtlCol="false" tIns="0" lIns="0" bIns="0" rIns="0">
            <a:spAutoFit/>
          </a:bodyPr>
          <a:lstStyle/>
          <a:p>
            <a:pPr algn="l">
              <a:lnSpc>
                <a:spcPts val="2860"/>
              </a:lnSpc>
            </a:pPr>
            <a:r>
              <a:rPr lang="en-US" sz="2600" spc="52">
                <a:solidFill>
                  <a:srgbClr val="FFFFFF"/>
                </a:solidFill>
                <a:latin typeface="Lexend Deca"/>
                <a:ea typeface="Lexend Deca"/>
                <a:cs typeface="Lexend Deca"/>
                <a:sym typeface="Lexend Deca"/>
              </a:rPr>
              <a:t>CHECKLIST</a:t>
            </a:r>
          </a:p>
        </p:txBody>
      </p:sp>
      <p:sp>
        <p:nvSpPr>
          <p:cNvPr name="TextBox 11" id="11"/>
          <p:cNvSpPr txBox="true"/>
          <p:nvPr/>
        </p:nvSpPr>
        <p:spPr>
          <a:xfrm rot="0">
            <a:off x="771327" y="1614402"/>
            <a:ext cx="6788673" cy="306705"/>
          </a:xfrm>
          <a:prstGeom prst="rect">
            <a:avLst/>
          </a:prstGeom>
        </p:spPr>
        <p:txBody>
          <a:bodyPr anchor="t" rtlCol="false" tIns="0" lIns="0" bIns="0" rIns="0">
            <a:spAutoFit/>
          </a:bodyPr>
          <a:lstStyle/>
          <a:p>
            <a:pPr algn="l">
              <a:lnSpc>
                <a:spcPts val="2519"/>
              </a:lnSpc>
            </a:pPr>
            <a:r>
              <a:rPr lang="en-US" sz="1799">
                <a:solidFill>
                  <a:srgbClr val="000000"/>
                </a:solidFill>
                <a:latin typeface="Lexend Deca"/>
                <a:ea typeface="Lexend Deca"/>
                <a:cs typeface="Lexend Deca"/>
                <a:sym typeface="Lexend Deca"/>
              </a:rPr>
              <a:t>PRAKTISCHE TIPS</a:t>
            </a:r>
          </a:p>
        </p:txBody>
      </p:sp>
      <p:grpSp>
        <p:nvGrpSpPr>
          <p:cNvPr name="Group 12" id="12"/>
          <p:cNvGrpSpPr/>
          <p:nvPr/>
        </p:nvGrpSpPr>
        <p:grpSpPr>
          <a:xfrm rot="0">
            <a:off x="618981" y="2876858"/>
            <a:ext cx="6504750" cy="6718937"/>
            <a:chOff x="0" y="0"/>
            <a:chExt cx="2331156" cy="2407915"/>
          </a:xfrm>
        </p:grpSpPr>
        <p:sp>
          <p:nvSpPr>
            <p:cNvPr name="Freeform 13" id="13"/>
            <p:cNvSpPr/>
            <p:nvPr/>
          </p:nvSpPr>
          <p:spPr>
            <a:xfrm flipH="false" flipV="false" rot="0">
              <a:off x="0" y="0"/>
              <a:ext cx="2331156" cy="2407915"/>
            </a:xfrm>
            <a:custGeom>
              <a:avLst/>
              <a:gdLst/>
              <a:ahLst/>
              <a:cxnLst/>
              <a:rect r="r" b="b" t="t" l="l"/>
              <a:pathLst>
                <a:path h="2407915" w="2331156">
                  <a:moveTo>
                    <a:pt x="44037" y="0"/>
                  </a:moveTo>
                  <a:lnTo>
                    <a:pt x="2287118" y="0"/>
                  </a:lnTo>
                  <a:cubicBezTo>
                    <a:pt x="2298798" y="0"/>
                    <a:pt x="2309999" y="4640"/>
                    <a:pt x="2318257" y="12898"/>
                  </a:cubicBezTo>
                  <a:cubicBezTo>
                    <a:pt x="2326516" y="21157"/>
                    <a:pt x="2331156" y="32358"/>
                    <a:pt x="2331156" y="44037"/>
                  </a:cubicBezTo>
                  <a:lnTo>
                    <a:pt x="2331156" y="2363878"/>
                  </a:lnTo>
                  <a:cubicBezTo>
                    <a:pt x="2331156" y="2375558"/>
                    <a:pt x="2326516" y="2386758"/>
                    <a:pt x="2318257" y="2395017"/>
                  </a:cubicBezTo>
                  <a:cubicBezTo>
                    <a:pt x="2309999" y="2403276"/>
                    <a:pt x="2298798" y="2407915"/>
                    <a:pt x="2287118" y="2407915"/>
                  </a:cubicBezTo>
                  <a:lnTo>
                    <a:pt x="44037" y="2407915"/>
                  </a:lnTo>
                  <a:cubicBezTo>
                    <a:pt x="32358" y="2407915"/>
                    <a:pt x="21157" y="2403276"/>
                    <a:pt x="12898" y="2395017"/>
                  </a:cubicBezTo>
                  <a:cubicBezTo>
                    <a:pt x="4640" y="2386758"/>
                    <a:pt x="0" y="2375558"/>
                    <a:pt x="0" y="2363878"/>
                  </a:cubicBezTo>
                  <a:lnTo>
                    <a:pt x="0" y="44037"/>
                  </a:lnTo>
                  <a:cubicBezTo>
                    <a:pt x="0" y="32358"/>
                    <a:pt x="4640" y="21157"/>
                    <a:pt x="12898" y="12898"/>
                  </a:cubicBezTo>
                  <a:cubicBezTo>
                    <a:pt x="21157" y="4640"/>
                    <a:pt x="32358" y="0"/>
                    <a:pt x="44037" y="0"/>
                  </a:cubicBezTo>
                  <a:close/>
                </a:path>
              </a:pathLst>
            </a:custGeom>
            <a:solidFill>
              <a:srgbClr val="38B5AD"/>
            </a:solidFill>
            <a:ln w="19050" cap="rnd">
              <a:solidFill>
                <a:srgbClr val="FFFFFF"/>
              </a:solidFill>
              <a:prstDash val="solid"/>
              <a:round/>
            </a:ln>
          </p:spPr>
        </p:sp>
        <p:sp>
          <p:nvSpPr>
            <p:cNvPr name="TextBox 14" id="14"/>
            <p:cNvSpPr txBox="true"/>
            <p:nvPr/>
          </p:nvSpPr>
          <p:spPr>
            <a:xfrm>
              <a:off x="0" y="-38100"/>
              <a:ext cx="2331156" cy="2446015"/>
            </a:xfrm>
            <a:prstGeom prst="rect">
              <a:avLst/>
            </a:prstGeom>
          </p:spPr>
          <p:txBody>
            <a:bodyPr anchor="ctr" rtlCol="false" tIns="50800" lIns="50800" bIns="50800" rIns="50800"/>
            <a:lstStyle/>
            <a:p>
              <a:pPr algn="ctr">
                <a:lnSpc>
                  <a:spcPts val="2239"/>
                </a:lnSpc>
              </a:pPr>
            </a:p>
          </p:txBody>
        </p:sp>
      </p:grpSp>
      <p:sp>
        <p:nvSpPr>
          <p:cNvPr name="AutoShape 15" id="15"/>
          <p:cNvSpPr/>
          <p:nvPr/>
        </p:nvSpPr>
        <p:spPr>
          <a:xfrm>
            <a:off x="1465729" y="9980917"/>
            <a:ext cx="5204" cy="249214"/>
          </a:xfrm>
          <a:prstGeom prst="line">
            <a:avLst/>
          </a:prstGeom>
          <a:ln cap="flat" w="57150">
            <a:solidFill>
              <a:srgbClr val="38B5AD"/>
            </a:solidFill>
            <a:prstDash val="solid"/>
            <a:headEnd type="none" len="sm" w="sm"/>
            <a:tailEnd type="none" len="sm" w="sm"/>
          </a:ln>
        </p:spPr>
      </p:sp>
      <p:sp>
        <p:nvSpPr>
          <p:cNvPr name="TextBox 16" id="16"/>
          <p:cNvSpPr txBox="true"/>
          <p:nvPr/>
        </p:nvSpPr>
        <p:spPr>
          <a:xfrm rot="0">
            <a:off x="784575" y="9952342"/>
            <a:ext cx="6173562" cy="240665"/>
          </a:xfrm>
          <a:prstGeom prst="rect">
            <a:avLst/>
          </a:prstGeom>
        </p:spPr>
        <p:txBody>
          <a:bodyPr anchor="t" rtlCol="false" tIns="0" lIns="0" bIns="0" rIns="0">
            <a:spAutoFit/>
          </a:bodyPr>
          <a:lstStyle/>
          <a:p>
            <a:pPr algn="ctr">
              <a:lnSpc>
                <a:spcPts val="1959"/>
              </a:lnSpc>
              <a:spcBef>
                <a:spcPct val="0"/>
              </a:spcBef>
            </a:pPr>
            <a:r>
              <a:rPr lang="en-US" sz="1399">
                <a:solidFill>
                  <a:srgbClr val="4D5A53"/>
                </a:solidFill>
                <a:latin typeface="Lexend Deca"/>
                <a:ea typeface="Lexend Deca"/>
                <a:cs typeface="Lexend Deca"/>
                <a:sym typeface="Lexend Deca"/>
              </a:rPr>
              <a:t>“Stilte geeft je hart de ruimte om te voelen wat klopt.”</a:t>
            </a:r>
          </a:p>
        </p:txBody>
      </p:sp>
      <p:sp>
        <p:nvSpPr>
          <p:cNvPr name="TextBox 17" id="17"/>
          <p:cNvSpPr txBox="true"/>
          <p:nvPr/>
        </p:nvSpPr>
        <p:spPr>
          <a:xfrm rot="0">
            <a:off x="784575" y="2360250"/>
            <a:ext cx="6173562" cy="7455535"/>
          </a:xfrm>
          <a:prstGeom prst="rect">
            <a:avLst/>
          </a:prstGeom>
        </p:spPr>
        <p:txBody>
          <a:bodyPr anchor="t" rtlCol="false" tIns="0" lIns="0" bIns="0" rIns="0">
            <a:spAutoFit/>
          </a:bodyPr>
          <a:lstStyle/>
          <a:p>
            <a:pPr algn="l">
              <a:lnSpc>
                <a:spcPts val="2239"/>
              </a:lnSpc>
            </a:pPr>
            <a:r>
              <a:rPr lang="en-US" sz="1599" spc="123">
                <a:solidFill>
                  <a:srgbClr val="000000"/>
                </a:solidFill>
                <a:latin typeface="Lexend Deca"/>
                <a:ea typeface="Lexend Deca"/>
                <a:cs typeface="Lexend Deca"/>
                <a:sym typeface="Lexend Deca"/>
              </a:rPr>
              <a:t>Voorbeelden van concrete afspraken:</a:t>
            </a:r>
          </a:p>
          <a:p>
            <a:pPr algn="l">
              <a:lnSpc>
                <a:spcPts val="2239"/>
              </a:lnSpc>
            </a:pPr>
          </a:p>
          <a:p>
            <a:pPr algn="l" marL="345438" indent="-172719" lvl="1">
              <a:lnSpc>
                <a:spcPts val="2239"/>
              </a:lnSpc>
              <a:buFont typeface="Arial"/>
              <a:buChar char="•"/>
            </a:pPr>
            <a:r>
              <a:rPr lang="en-US" sz="1599" spc="123">
                <a:solidFill>
                  <a:srgbClr val="FFFFFF"/>
                </a:solidFill>
                <a:latin typeface="Lexend Deca"/>
                <a:ea typeface="Lexend Deca"/>
                <a:cs typeface="Lexend Deca"/>
                <a:sym typeface="Lexend Deca"/>
              </a:rPr>
              <a:t>Flexibele uren of uren schuiven.</a:t>
            </a:r>
          </a:p>
          <a:p>
            <a:pPr algn="l" marL="345438" indent="-172719" lvl="1">
              <a:lnSpc>
                <a:spcPts val="2239"/>
              </a:lnSpc>
              <a:buFont typeface="Arial"/>
              <a:buChar char="•"/>
            </a:pPr>
            <a:r>
              <a:rPr lang="en-US" sz="1599" spc="123">
                <a:solidFill>
                  <a:srgbClr val="FFFFFF"/>
                </a:solidFill>
                <a:latin typeface="Lexend Deca"/>
                <a:ea typeface="Lexend Deca"/>
                <a:cs typeface="Lexend Deca"/>
                <a:sym typeface="Lexend Deca"/>
              </a:rPr>
              <a:t>Thuiswerken op afspraakdagen met ziekenhuizen, ivf-centra, instanties, etc.</a:t>
            </a:r>
          </a:p>
          <a:p>
            <a:pPr algn="l" marL="345438" indent="-172719" lvl="1">
              <a:lnSpc>
                <a:spcPts val="2239"/>
              </a:lnSpc>
              <a:buFont typeface="Arial"/>
              <a:buChar char="•"/>
            </a:pPr>
            <a:r>
              <a:rPr lang="en-US" sz="1599" spc="123">
                <a:solidFill>
                  <a:srgbClr val="FFFFFF"/>
                </a:solidFill>
                <a:latin typeface="Lexend Deca"/>
                <a:ea typeface="Lexend Deca"/>
                <a:cs typeface="Lexend Deca"/>
                <a:sym typeface="Lexend Deca"/>
              </a:rPr>
              <a:t>Tijdelijk bijvoorbeeld minder vergaderingen vroeg in de ochtend.</a:t>
            </a:r>
          </a:p>
          <a:p>
            <a:pPr algn="l" marL="345438" indent="-172719" lvl="1">
              <a:lnSpc>
                <a:spcPts val="2239"/>
              </a:lnSpc>
              <a:buFont typeface="Arial"/>
              <a:buChar char="•"/>
            </a:pPr>
            <a:r>
              <a:rPr lang="en-US" sz="1599" spc="123">
                <a:solidFill>
                  <a:srgbClr val="FFFFFF"/>
                </a:solidFill>
                <a:latin typeface="Lexend Deca"/>
                <a:ea typeface="Lexend Deca"/>
                <a:cs typeface="Lexend Deca"/>
                <a:sym typeface="Lexend Deca"/>
              </a:rPr>
              <a:t>Tijdelijk minder overwerken of minder piek projecten die hoge drukte met zich mee brengen. Indien het niet anders kan, slim om een back up aan te wijzen voor als jij in plotseling afwezig bent. Of een buddy collega aan te wijzen voor het realiseren van een snellere overdracht.</a:t>
            </a:r>
          </a:p>
          <a:p>
            <a:pPr algn="l" marL="345438" indent="-172719" lvl="1">
              <a:lnSpc>
                <a:spcPts val="2239"/>
              </a:lnSpc>
              <a:buFont typeface="Arial"/>
              <a:buChar char="•"/>
            </a:pPr>
            <a:r>
              <a:rPr lang="en-US" sz="1599" spc="123">
                <a:solidFill>
                  <a:srgbClr val="FFFFFF"/>
                </a:solidFill>
                <a:latin typeface="Lexend Deca"/>
                <a:ea typeface="Lexend Deca"/>
                <a:cs typeface="Lexend Deca"/>
                <a:sym typeface="Lexend Deca"/>
              </a:rPr>
              <a:t>Eventueel rustigere werkplek, of meer pauze mogelijkheden.</a:t>
            </a:r>
          </a:p>
          <a:p>
            <a:pPr algn="l" marL="345438" indent="-172719" lvl="1">
              <a:lnSpc>
                <a:spcPts val="2239"/>
              </a:lnSpc>
              <a:buFont typeface="Arial"/>
              <a:buChar char="•"/>
            </a:pPr>
            <a:r>
              <a:rPr lang="en-US" sz="1599" spc="123">
                <a:solidFill>
                  <a:srgbClr val="FFFFFF"/>
                </a:solidFill>
                <a:latin typeface="Lexend Deca"/>
                <a:ea typeface="Lexend Deca"/>
                <a:cs typeface="Lexend Deca"/>
                <a:sym typeface="Lexend Deca"/>
              </a:rPr>
              <a:t>Heldere verwachtingen, bijvoorbeeld; wat is 'goed genoeg' in drukke weken. Welke projecten passen nu goed bij jouw prive situatie.</a:t>
            </a:r>
          </a:p>
          <a:p>
            <a:pPr algn="l" marL="345438" indent="-172719" lvl="1">
              <a:lnSpc>
                <a:spcPts val="2239"/>
              </a:lnSpc>
              <a:buFont typeface="Arial"/>
              <a:buChar char="•"/>
            </a:pPr>
            <a:r>
              <a:rPr lang="en-US" sz="1599" spc="123">
                <a:solidFill>
                  <a:srgbClr val="FFFFFF"/>
                </a:solidFill>
                <a:latin typeface="Lexend Deca"/>
                <a:ea typeface="Lexend Deca"/>
                <a:cs typeface="Lexend Deca"/>
                <a:sym typeface="Lexend Deca"/>
              </a:rPr>
              <a:t>Spreek ook vooral af wie het wel en wie het niet weet (binnen het team).</a:t>
            </a:r>
          </a:p>
          <a:p>
            <a:pPr algn="l" marL="345438" indent="-172719" lvl="1">
              <a:lnSpc>
                <a:spcPts val="2239"/>
              </a:lnSpc>
              <a:buFont typeface="Arial"/>
              <a:buChar char="•"/>
            </a:pPr>
            <a:r>
              <a:rPr lang="en-US" sz="1599" spc="123">
                <a:solidFill>
                  <a:srgbClr val="FFFFFF"/>
                </a:solidFill>
                <a:latin typeface="Lexend Deca"/>
                <a:ea typeface="Lexend Deca"/>
                <a:cs typeface="Lexend Deca"/>
                <a:sym typeface="Lexend Deca"/>
              </a:rPr>
              <a:t>Als er een team uitje of bedrijfsfeest aankomt en je moet bijvoorbeeld die avond prikken, stem dan af met wie je de voorzieningen van een koelkast kan bespreken.</a:t>
            </a:r>
          </a:p>
          <a:p>
            <a:pPr algn="l" marL="345438" indent="-172719" lvl="1">
              <a:lnSpc>
                <a:spcPts val="2239"/>
              </a:lnSpc>
              <a:buFont typeface="Arial"/>
              <a:buChar char="•"/>
            </a:pPr>
            <a:r>
              <a:rPr lang="en-US" sz="1599" spc="123">
                <a:solidFill>
                  <a:srgbClr val="FFFFFF"/>
                </a:solidFill>
                <a:latin typeface="Lexend Deca"/>
                <a:ea typeface="Lexend Deca"/>
                <a:cs typeface="Lexend Deca"/>
                <a:sym typeface="Lexend Deca"/>
              </a:rPr>
              <a:t>Of als je helemaal niet aanwezig wilt zijn daar collegiaal over wordt gepraat richting de rest. </a:t>
            </a:r>
          </a:p>
          <a:p>
            <a:pPr algn="l">
              <a:lnSpc>
                <a:spcPts val="2239"/>
              </a:lnSpc>
            </a:pPr>
          </a:p>
        </p:txBody>
      </p:sp>
    </p:spTree>
  </p:cSld>
  <p:clrMapOvr>
    <a:masterClrMapping/>
  </p:clrMapOvr>
</p:sld>
</file>

<file path=ppt/slides/slide7.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166486" y="-146407"/>
            <a:ext cx="7892971" cy="1465846"/>
            <a:chOff x="0" y="0"/>
            <a:chExt cx="2833003" cy="526132"/>
          </a:xfrm>
        </p:grpSpPr>
        <p:sp>
          <p:nvSpPr>
            <p:cNvPr name="Freeform 3" id="3"/>
            <p:cNvSpPr/>
            <p:nvPr/>
          </p:nvSpPr>
          <p:spPr>
            <a:xfrm flipH="false" flipV="false" rot="0">
              <a:off x="0" y="0"/>
              <a:ext cx="2833003" cy="526132"/>
            </a:xfrm>
            <a:custGeom>
              <a:avLst/>
              <a:gdLst/>
              <a:ahLst/>
              <a:cxnLst/>
              <a:rect r="r" b="b" t="t" l="l"/>
              <a:pathLst>
                <a:path h="526132" w="2833003">
                  <a:moveTo>
                    <a:pt x="0" y="0"/>
                  </a:moveTo>
                  <a:lnTo>
                    <a:pt x="2833003" y="0"/>
                  </a:lnTo>
                  <a:lnTo>
                    <a:pt x="2833003" y="526132"/>
                  </a:lnTo>
                  <a:lnTo>
                    <a:pt x="0" y="526132"/>
                  </a:lnTo>
                  <a:close/>
                </a:path>
              </a:pathLst>
            </a:custGeom>
            <a:solidFill>
              <a:srgbClr val="A8B3AF"/>
            </a:solidFill>
          </p:spPr>
        </p:sp>
        <p:sp>
          <p:nvSpPr>
            <p:cNvPr name="TextBox 4" id="4"/>
            <p:cNvSpPr txBox="true"/>
            <p:nvPr/>
          </p:nvSpPr>
          <p:spPr>
            <a:xfrm>
              <a:off x="0" y="19050"/>
              <a:ext cx="2833003" cy="507082"/>
            </a:xfrm>
            <a:prstGeom prst="rect">
              <a:avLst/>
            </a:prstGeom>
          </p:spPr>
          <p:txBody>
            <a:bodyPr anchor="ctr" rtlCol="false" tIns="16478" lIns="16478" bIns="16478" rIns="16478"/>
            <a:lstStyle/>
            <a:p>
              <a:pPr algn="ctr">
                <a:lnSpc>
                  <a:spcPts val="1488"/>
                </a:lnSpc>
              </a:pPr>
            </a:p>
          </p:txBody>
        </p:sp>
      </p:grpSp>
      <p:sp>
        <p:nvSpPr>
          <p:cNvPr name="AutoShape 5" id="5"/>
          <p:cNvSpPr/>
          <p:nvPr/>
        </p:nvSpPr>
        <p:spPr>
          <a:xfrm flipH="true">
            <a:off x="784575" y="387210"/>
            <a:ext cx="0" cy="621486"/>
          </a:xfrm>
          <a:prstGeom prst="line">
            <a:avLst/>
          </a:prstGeom>
          <a:ln cap="flat" w="57150">
            <a:solidFill>
              <a:srgbClr val="FFFFFF"/>
            </a:solidFill>
            <a:prstDash val="solid"/>
            <a:headEnd type="none" len="sm" w="sm"/>
            <a:tailEnd type="none" len="sm" w="sm"/>
          </a:ln>
        </p:spPr>
      </p:sp>
      <p:grpSp>
        <p:nvGrpSpPr>
          <p:cNvPr name="Group 6" id="6"/>
          <p:cNvGrpSpPr/>
          <p:nvPr/>
        </p:nvGrpSpPr>
        <p:grpSpPr>
          <a:xfrm rot="0">
            <a:off x="-192514" y="10316448"/>
            <a:ext cx="7937372" cy="587022"/>
            <a:chOff x="0" y="0"/>
            <a:chExt cx="2844575" cy="210375"/>
          </a:xfrm>
        </p:grpSpPr>
        <p:sp>
          <p:nvSpPr>
            <p:cNvPr name="Freeform 7" id="7"/>
            <p:cNvSpPr/>
            <p:nvPr/>
          </p:nvSpPr>
          <p:spPr>
            <a:xfrm flipH="false" flipV="false" rot="0">
              <a:off x="0" y="0"/>
              <a:ext cx="2844575" cy="210375"/>
            </a:xfrm>
            <a:custGeom>
              <a:avLst/>
              <a:gdLst/>
              <a:ahLst/>
              <a:cxnLst/>
              <a:rect r="r" b="b" t="t" l="l"/>
              <a:pathLst>
                <a:path h="210375" w="2844575">
                  <a:moveTo>
                    <a:pt x="0" y="0"/>
                  </a:moveTo>
                  <a:lnTo>
                    <a:pt x="2844575" y="0"/>
                  </a:lnTo>
                  <a:lnTo>
                    <a:pt x="2844575" y="210375"/>
                  </a:lnTo>
                  <a:lnTo>
                    <a:pt x="0" y="210375"/>
                  </a:lnTo>
                  <a:close/>
                </a:path>
              </a:pathLst>
            </a:custGeom>
            <a:solidFill>
              <a:srgbClr val="E0AEA4"/>
            </a:solidFill>
          </p:spPr>
        </p:sp>
        <p:sp>
          <p:nvSpPr>
            <p:cNvPr name="TextBox 8" id="8"/>
            <p:cNvSpPr txBox="true"/>
            <p:nvPr/>
          </p:nvSpPr>
          <p:spPr>
            <a:xfrm>
              <a:off x="0" y="-19050"/>
              <a:ext cx="2844575" cy="229425"/>
            </a:xfrm>
            <a:prstGeom prst="rect">
              <a:avLst/>
            </a:prstGeom>
          </p:spPr>
          <p:txBody>
            <a:bodyPr anchor="ctr" rtlCol="false" tIns="50800" lIns="50800" bIns="50800" rIns="50800"/>
            <a:lstStyle/>
            <a:p>
              <a:pPr algn="ctr">
                <a:lnSpc>
                  <a:spcPts val="1540"/>
                </a:lnSpc>
              </a:pPr>
            </a:p>
          </p:txBody>
        </p:sp>
      </p:grpSp>
      <p:sp>
        <p:nvSpPr>
          <p:cNvPr name="Freeform 9" id="9"/>
          <p:cNvSpPr/>
          <p:nvPr/>
        </p:nvSpPr>
        <p:spPr>
          <a:xfrm flipH="false" flipV="false" rot="0">
            <a:off x="6321614" y="258152"/>
            <a:ext cx="909447" cy="861488"/>
          </a:xfrm>
          <a:custGeom>
            <a:avLst/>
            <a:gdLst/>
            <a:ahLst/>
            <a:cxnLst/>
            <a:rect r="r" b="b" t="t" l="l"/>
            <a:pathLst>
              <a:path h="861488" w="909447">
                <a:moveTo>
                  <a:pt x="0" y="0"/>
                </a:moveTo>
                <a:lnTo>
                  <a:pt x="909447" y="0"/>
                </a:lnTo>
                <a:lnTo>
                  <a:pt x="909447" y="861489"/>
                </a:lnTo>
                <a:lnTo>
                  <a:pt x="0" y="861489"/>
                </a:lnTo>
                <a:lnTo>
                  <a:pt x="0" y="0"/>
                </a:lnTo>
                <a:close/>
              </a:path>
            </a:pathLst>
          </a:custGeom>
          <a:blipFill>
            <a:blip r:embed="rId2"/>
            <a:stretch>
              <a:fillRect l="0" t="0" r="0" b="0"/>
            </a:stretch>
          </a:blipFill>
        </p:spPr>
      </p:sp>
      <p:sp>
        <p:nvSpPr>
          <p:cNvPr name="TextBox 10" id="10"/>
          <p:cNvSpPr txBox="true"/>
          <p:nvPr/>
        </p:nvSpPr>
        <p:spPr>
          <a:xfrm rot="0">
            <a:off x="964638" y="437113"/>
            <a:ext cx="3275273" cy="366395"/>
          </a:xfrm>
          <a:prstGeom prst="rect">
            <a:avLst/>
          </a:prstGeom>
        </p:spPr>
        <p:txBody>
          <a:bodyPr anchor="t" rtlCol="false" tIns="0" lIns="0" bIns="0" rIns="0">
            <a:spAutoFit/>
          </a:bodyPr>
          <a:lstStyle/>
          <a:p>
            <a:pPr algn="l">
              <a:lnSpc>
                <a:spcPts val="2860"/>
              </a:lnSpc>
            </a:pPr>
            <a:r>
              <a:rPr lang="en-US" sz="2600" spc="52">
                <a:solidFill>
                  <a:srgbClr val="FFFFFF"/>
                </a:solidFill>
                <a:latin typeface="Lexend Deca"/>
                <a:ea typeface="Lexend Deca"/>
                <a:cs typeface="Lexend Deca"/>
                <a:sym typeface="Lexend Deca"/>
              </a:rPr>
              <a:t>CHECKLIST</a:t>
            </a:r>
          </a:p>
        </p:txBody>
      </p:sp>
      <p:sp>
        <p:nvSpPr>
          <p:cNvPr name="TextBox 11" id="11"/>
          <p:cNvSpPr txBox="true"/>
          <p:nvPr/>
        </p:nvSpPr>
        <p:spPr>
          <a:xfrm rot="0">
            <a:off x="771327" y="1614402"/>
            <a:ext cx="6788673" cy="306705"/>
          </a:xfrm>
          <a:prstGeom prst="rect">
            <a:avLst/>
          </a:prstGeom>
        </p:spPr>
        <p:txBody>
          <a:bodyPr anchor="t" rtlCol="false" tIns="0" lIns="0" bIns="0" rIns="0">
            <a:spAutoFit/>
          </a:bodyPr>
          <a:lstStyle/>
          <a:p>
            <a:pPr algn="l">
              <a:lnSpc>
                <a:spcPts val="2519"/>
              </a:lnSpc>
            </a:pPr>
            <a:r>
              <a:rPr lang="en-US" sz="1799">
                <a:solidFill>
                  <a:srgbClr val="000000"/>
                </a:solidFill>
                <a:latin typeface="Lexend Deca"/>
                <a:ea typeface="Lexend Deca"/>
                <a:cs typeface="Lexend Deca"/>
                <a:sym typeface="Lexend Deca"/>
              </a:rPr>
              <a:t>PRAKTISCHE TIPS</a:t>
            </a:r>
          </a:p>
        </p:txBody>
      </p:sp>
      <p:grpSp>
        <p:nvGrpSpPr>
          <p:cNvPr name="Group 12" id="12"/>
          <p:cNvGrpSpPr/>
          <p:nvPr/>
        </p:nvGrpSpPr>
        <p:grpSpPr>
          <a:xfrm rot="0">
            <a:off x="618981" y="5023886"/>
            <a:ext cx="6504750" cy="3491644"/>
            <a:chOff x="0" y="0"/>
            <a:chExt cx="2331156" cy="1251327"/>
          </a:xfrm>
        </p:grpSpPr>
        <p:sp>
          <p:nvSpPr>
            <p:cNvPr name="Freeform 13" id="13"/>
            <p:cNvSpPr/>
            <p:nvPr/>
          </p:nvSpPr>
          <p:spPr>
            <a:xfrm flipH="false" flipV="false" rot="0">
              <a:off x="0" y="0"/>
              <a:ext cx="2331156" cy="1251327"/>
            </a:xfrm>
            <a:custGeom>
              <a:avLst/>
              <a:gdLst/>
              <a:ahLst/>
              <a:cxnLst/>
              <a:rect r="r" b="b" t="t" l="l"/>
              <a:pathLst>
                <a:path h="1251327" w="2331156">
                  <a:moveTo>
                    <a:pt x="44037" y="0"/>
                  </a:moveTo>
                  <a:lnTo>
                    <a:pt x="2287118" y="0"/>
                  </a:lnTo>
                  <a:cubicBezTo>
                    <a:pt x="2298798" y="0"/>
                    <a:pt x="2309999" y="4640"/>
                    <a:pt x="2318257" y="12898"/>
                  </a:cubicBezTo>
                  <a:cubicBezTo>
                    <a:pt x="2326516" y="21157"/>
                    <a:pt x="2331156" y="32358"/>
                    <a:pt x="2331156" y="44037"/>
                  </a:cubicBezTo>
                  <a:lnTo>
                    <a:pt x="2331156" y="1207289"/>
                  </a:lnTo>
                  <a:cubicBezTo>
                    <a:pt x="2331156" y="1218969"/>
                    <a:pt x="2326516" y="1230170"/>
                    <a:pt x="2318257" y="1238428"/>
                  </a:cubicBezTo>
                  <a:cubicBezTo>
                    <a:pt x="2309999" y="1246687"/>
                    <a:pt x="2298798" y="1251327"/>
                    <a:pt x="2287118" y="1251327"/>
                  </a:cubicBezTo>
                  <a:lnTo>
                    <a:pt x="44037" y="1251327"/>
                  </a:lnTo>
                  <a:cubicBezTo>
                    <a:pt x="32358" y="1251327"/>
                    <a:pt x="21157" y="1246687"/>
                    <a:pt x="12898" y="1238428"/>
                  </a:cubicBezTo>
                  <a:cubicBezTo>
                    <a:pt x="4640" y="1230170"/>
                    <a:pt x="0" y="1218969"/>
                    <a:pt x="0" y="1207289"/>
                  </a:cubicBezTo>
                  <a:lnTo>
                    <a:pt x="0" y="44037"/>
                  </a:lnTo>
                  <a:cubicBezTo>
                    <a:pt x="0" y="32358"/>
                    <a:pt x="4640" y="21157"/>
                    <a:pt x="12898" y="12898"/>
                  </a:cubicBezTo>
                  <a:cubicBezTo>
                    <a:pt x="21157" y="4640"/>
                    <a:pt x="32358" y="0"/>
                    <a:pt x="44037" y="0"/>
                  </a:cubicBezTo>
                  <a:close/>
                </a:path>
              </a:pathLst>
            </a:custGeom>
            <a:solidFill>
              <a:srgbClr val="38B5AD"/>
            </a:solidFill>
            <a:ln w="19050" cap="rnd">
              <a:solidFill>
                <a:srgbClr val="FFFFFF"/>
              </a:solidFill>
              <a:prstDash val="solid"/>
              <a:round/>
            </a:ln>
          </p:spPr>
        </p:sp>
        <p:sp>
          <p:nvSpPr>
            <p:cNvPr name="TextBox 14" id="14"/>
            <p:cNvSpPr txBox="true"/>
            <p:nvPr/>
          </p:nvSpPr>
          <p:spPr>
            <a:xfrm>
              <a:off x="0" y="-38100"/>
              <a:ext cx="2331156" cy="1289427"/>
            </a:xfrm>
            <a:prstGeom prst="rect">
              <a:avLst/>
            </a:prstGeom>
          </p:spPr>
          <p:txBody>
            <a:bodyPr anchor="ctr" rtlCol="false" tIns="50800" lIns="50800" bIns="50800" rIns="50800"/>
            <a:lstStyle/>
            <a:p>
              <a:pPr algn="ctr">
                <a:lnSpc>
                  <a:spcPts val="2239"/>
                </a:lnSpc>
              </a:pPr>
            </a:p>
          </p:txBody>
        </p:sp>
      </p:grpSp>
      <p:sp>
        <p:nvSpPr>
          <p:cNvPr name="Freeform 15" id="15"/>
          <p:cNvSpPr/>
          <p:nvPr/>
        </p:nvSpPr>
        <p:spPr>
          <a:xfrm flipH="false" flipV="false" rot="0">
            <a:off x="3322186" y="8903244"/>
            <a:ext cx="915628" cy="1008956"/>
          </a:xfrm>
          <a:custGeom>
            <a:avLst/>
            <a:gdLst/>
            <a:ahLst/>
            <a:cxnLst/>
            <a:rect r="r" b="b" t="t" l="l"/>
            <a:pathLst>
              <a:path h="1008956" w="915628">
                <a:moveTo>
                  <a:pt x="0" y="0"/>
                </a:moveTo>
                <a:lnTo>
                  <a:pt x="915628" y="0"/>
                </a:lnTo>
                <a:lnTo>
                  <a:pt x="915628" y="1008956"/>
                </a:lnTo>
                <a:lnTo>
                  <a:pt x="0" y="1008956"/>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TextBox 16" id="16"/>
          <p:cNvSpPr txBox="true"/>
          <p:nvPr/>
        </p:nvSpPr>
        <p:spPr>
          <a:xfrm rot="0">
            <a:off x="784575" y="2360250"/>
            <a:ext cx="6170139" cy="6350635"/>
          </a:xfrm>
          <a:prstGeom prst="rect">
            <a:avLst/>
          </a:prstGeom>
        </p:spPr>
        <p:txBody>
          <a:bodyPr anchor="t" rtlCol="false" tIns="0" lIns="0" bIns="0" rIns="0">
            <a:spAutoFit/>
          </a:bodyPr>
          <a:lstStyle/>
          <a:p>
            <a:pPr algn="l">
              <a:lnSpc>
                <a:spcPts val="2239"/>
              </a:lnSpc>
            </a:pPr>
            <a:r>
              <a:rPr lang="en-US" sz="1599" spc="123">
                <a:solidFill>
                  <a:srgbClr val="000000"/>
                </a:solidFill>
                <a:latin typeface="Lexend Deca"/>
                <a:ea typeface="Lexend Deca"/>
                <a:cs typeface="Lexend Deca"/>
                <a:sym typeface="Lexend Deca"/>
              </a:rPr>
              <a:t>Bevestigen</a:t>
            </a:r>
          </a:p>
          <a:p>
            <a:pPr algn="l">
              <a:lnSpc>
                <a:spcPts val="2239"/>
              </a:lnSpc>
            </a:pPr>
            <a:r>
              <a:rPr lang="en-US" sz="1599" spc="123">
                <a:solidFill>
                  <a:srgbClr val="4C4E34"/>
                </a:solidFill>
                <a:latin typeface="Lexend Deca"/>
                <a:ea typeface="Lexend Deca"/>
                <a:cs typeface="Lexend Deca"/>
                <a:sym typeface="Lexend Deca"/>
              </a:rPr>
              <a:t>Noteer de overeengekomen afspraken ter bevestiging kort per mail en plan gelijk een evaluatie moment in. Bijvoorbeeld na 3- 4 weken. Zo laat je zien dat je zelf de regie pakt en je stelt je ook gelijk proffesioneel op hoe je hiermee om wilt gaan. Daar komt hoe dan ook respect voor vanuit je leidinggevende en de organisatie.</a:t>
            </a:r>
          </a:p>
          <a:p>
            <a:pPr algn="l">
              <a:lnSpc>
                <a:spcPts val="2239"/>
              </a:lnSpc>
            </a:pPr>
          </a:p>
          <a:p>
            <a:pPr algn="l">
              <a:lnSpc>
                <a:spcPts val="2239"/>
              </a:lnSpc>
            </a:pPr>
          </a:p>
          <a:p>
            <a:pPr algn="l">
              <a:lnSpc>
                <a:spcPts val="2239"/>
              </a:lnSpc>
            </a:pPr>
            <a:r>
              <a:rPr lang="en-US" sz="1599" spc="123">
                <a:solidFill>
                  <a:srgbClr val="FFFFFF"/>
                </a:solidFill>
                <a:latin typeface="Lexend Deca"/>
                <a:ea typeface="Lexend Deca"/>
                <a:cs typeface="Lexend Deca"/>
                <a:sym typeface="Lexend Deca"/>
              </a:rPr>
              <a:t>Buddy systeem</a:t>
            </a:r>
          </a:p>
          <a:p>
            <a:pPr algn="l" marL="345438" indent="-172719" lvl="1">
              <a:lnSpc>
                <a:spcPts val="2239"/>
              </a:lnSpc>
              <a:buFont typeface="Arial"/>
              <a:buChar char="•"/>
            </a:pPr>
            <a:r>
              <a:rPr lang="en-US" sz="1599" spc="123">
                <a:solidFill>
                  <a:srgbClr val="FFFFFF"/>
                </a:solidFill>
                <a:latin typeface="Lexend Deca"/>
                <a:ea typeface="Lexend Deca"/>
                <a:cs typeface="Lexend Deca"/>
                <a:sym typeface="Lexend Deca"/>
              </a:rPr>
              <a:t>Met wie wil je doorgaans je updates delen? En/of praten over je struggles? Hoe moeilijk dat ook is.. Het helpt enorm om 1 of 2 collega's als buddy aan te stellen. Collega's die goed voelen en met wie je er goed over kunt praten. Dat geeft je ruimte. </a:t>
            </a:r>
          </a:p>
          <a:p>
            <a:pPr algn="l" marL="345438" indent="-172719" lvl="1">
              <a:lnSpc>
                <a:spcPts val="2239"/>
              </a:lnSpc>
              <a:buFont typeface="Arial"/>
              <a:buChar char="•"/>
            </a:pPr>
            <a:r>
              <a:rPr lang="en-US" sz="1599" spc="123">
                <a:solidFill>
                  <a:srgbClr val="FFFFFF"/>
                </a:solidFill>
                <a:latin typeface="Lexend Deca"/>
                <a:ea typeface="Lexend Deca"/>
                <a:cs typeface="Lexend Deca"/>
                <a:sym typeface="Lexend Deca"/>
              </a:rPr>
              <a:t>In overleg met HR kun je ook bespreken of er mogelijk nog een gelijkgestemde is binnen de organisatie waar dit ook bij speelt. Wellicht kunnen jullie aan elkaar gekoppeld worden en af en toe (bijv. op lastige dagen) een wandeling maken samen. Alle beetjes helpen. </a:t>
            </a:r>
          </a:p>
          <a:p>
            <a:pPr algn="l">
              <a:lnSpc>
                <a:spcPts val="2239"/>
              </a:lnSpc>
            </a:pPr>
          </a:p>
        </p:txBody>
      </p:sp>
    </p:spTree>
  </p:cSld>
  <p:clrMapOvr>
    <a:masterClrMapping/>
  </p:clrMapOvr>
</p:sld>
</file>

<file path=ppt/slides/slide8.xml><?xml version="1.0" encoding="utf-8"?>
<p:sld xmlns:p="http://schemas.openxmlformats.org/presentationml/2006/main" xmlns:a="http://schemas.openxmlformats.org/drawingml/2006/main" xmlns:r="http://schemas.openxmlformats.org/officeDocument/2006/relationships">
  <p:cSld>
    <p:bg>
      <p:bgPr>
        <a:solidFill>
          <a:srgbClr val="E9C0B0"/>
        </a:solidFill>
      </p:bgPr>
    </p:bg>
    <p:spTree>
      <p:nvGrpSpPr>
        <p:cNvPr id="1" name=""/>
        <p:cNvGrpSpPr/>
        <p:nvPr/>
      </p:nvGrpSpPr>
      <p:grpSpPr>
        <a:xfrm>
          <a:off x="0" y="0"/>
          <a:ext cx="0" cy="0"/>
          <a:chOff x="0" y="0"/>
          <a:chExt cx="0" cy="0"/>
        </a:xfrm>
      </p:grpSpPr>
      <p:grpSp>
        <p:nvGrpSpPr>
          <p:cNvPr name="Group 2" id="2"/>
          <p:cNvGrpSpPr>
            <a:grpSpLocks noChangeAspect="true"/>
          </p:cNvGrpSpPr>
          <p:nvPr/>
        </p:nvGrpSpPr>
        <p:grpSpPr>
          <a:xfrm rot="0">
            <a:off x="-72000" y="-36000"/>
            <a:ext cx="3261074" cy="3790793"/>
            <a:chOff x="0" y="0"/>
            <a:chExt cx="4651997" cy="5407647"/>
          </a:xfrm>
        </p:grpSpPr>
        <p:sp>
          <p:nvSpPr>
            <p:cNvPr name="Freeform 3" id="3"/>
            <p:cNvSpPr/>
            <p:nvPr/>
          </p:nvSpPr>
          <p:spPr>
            <a:xfrm flipH="false" flipV="false" rot="0">
              <a:off x="63500" y="63500"/>
              <a:ext cx="4389502" cy="3998722"/>
            </a:xfrm>
            <a:custGeom>
              <a:avLst/>
              <a:gdLst/>
              <a:ahLst/>
              <a:cxnLst/>
              <a:rect r="r" b="b" t="t" l="l"/>
              <a:pathLst>
                <a:path h="3998722" w="4389502">
                  <a:moveTo>
                    <a:pt x="0" y="0"/>
                  </a:moveTo>
                  <a:lnTo>
                    <a:pt x="0" y="3877310"/>
                  </a:lnTo>
                  <a:cubicBezTo>
                    <a:pt x="183642" y="3940175"/>
                    <a:pt x="429260" y="3998722"/>
                    <a:pt x="707263" y="3998722"/>
                  </a:cubicBezTo>
                  <a:cubicBezTo>
                    <a:pt x="1175893" y="3998722"/>
                    <a:pt x="1736344" y="3832479"/>
                    <a:pt x="2246376" y="3240151"/>
                  </a:cubicBezTo>
                  <a:cubicBezTo>
                    <a:pt x="3409569" y="1889379"/>
                    <a:pt x="2990088" y="2232152"/>
                    <a:pt x="3907028" y="1728216"/>
                  </a:cubicBezTo>
                  <a:cubicBezTo>
                    <a:pt x="4645533" y="1322070"/>
                    <a:pt x="4298950" y="460883"/>
                    <a:pt x="4361688" y="0"/>
                  </a:cubicBezTo>
                  <a:close/>
                </a:path>
              </a:pathLst>
            </a:custGeom>
            <a:solidFill>
              <a:srgbClr val="FFFFFF"/>
            </a:solidFill>
          </p:spPr>
        </p:sp>
        <p:sp>
          <p:nvSpPr>
            <p:cNvPr name="Freeform 4" id="4"/>
            <p:cNvSpPr/>
            <p:nvPr/>
          </p:nvSpPr>
          <p:spPr>
            <a:xfrm flipH="false" flipV="false" rot="0">
              <a:off x="63246" y="63247"/>
              <a:ext cx="3463211" cy="5280787"/>
            </a:xfrm>
            <a:custGeom>
              <a:avLst/>
              <a:gdLst/>
              <a:ahLst/>
              <a:cxnLst/>
              <a:rect r="r" b="b" t="t" l="l"/>
              <a:pathLst>
                <a:path h="5280787" w="3463211">
                  <a:moveTo>
                    <a:pt x="2763647" y="253"/>
                  </a:moveTo>
                  <a:cubicBezTo>
                    <a:pt x="2792857" y="50291"/>
                    <a:pt x="2817114" y="106171"/>
                    <a:pt x="2837815" y="156336"/>
                  </a:cubicBezTo>
                  <a:cubicBezTo>
                    <a:pt x="2901061" y="308990"/>
                    <a:pt x="2925953" y="464819"/>
                    <a:pt x="2936240" y="632459"/>
                  </a:cubicBezTo>
                  <a:cubicBezTo>
                    <a:pt x="2957576" y="980058"/>
                    <a:pt x="3031871" y="1322196"/>
                    <a:pt x="3106166" y="1658111"/>
                  </a:cubicBezTo>
                  <a:cubicBezTo>
                    <a:pt x="3108071" y="1666493"/>
                    <a:pt x="3109849" y="1674748"/>
                    <a:pt x="3111754" y="1683130"/>
                  </a:cubicBezTo>
                  <a:cubicBezTo>
                    <a:pt x="3113659" y="1691512"/>
                    <a:pt x="3115437" y="1699767"/>
                    <a:pt x="3117215" y="1708149"/>
                  </a:cubicBezTo>
                  <a:lnTo>
                    <a:pt x="3117215" y="1708149"/>
                  </a:lnTo>
                  <a:lnTo>
                    <a:pt x="3117215" y="1708149"/>
                  </a:lnTo>
                  <a:cubicBezTo>
                    <a:pt x="3124581" y="1741804"/>
                    <a:pt x="3131947" y="1775332"/>
                    <a:pt x="3139313" y="1809114"/>
                  </a:cubicBezTo>
                  <a:cubicBezTo>
                    <a:pt x="3168142" y="1940813"/>
                    <a:pt x="3197098" y="2073147"/>
                    <a:pt x="3230499" y="2204719"/>
                  </a:cubicBezTo>
                  <a:cubicBezTo>
                    <a:pt x="3248914" y="2276982"/>
                    <a:pt x="3274568" y="2346832"/>
                    <a:pt x="3299333" y="2414396"/>
                  </a:cubicBezTo>
                  <a:cubicBezTo>
                    <a:pt x="3332099" y="2503931"/>
                    <a:pt x="3363468" y="2589783"/>
                    <a:pt x="3379470" y="2679572"/>
                  </a:cubicBezTo>
                  <a:lnTo>
                    <a:pt x="3379470" y="2679572"/>
                  </a:lnTo>
                  <a:lnTo>
                    <a:pt x="3379470" y="2679572"/>
                  </a:lnTo>
                  <a:cubicBezTo>
                    <a:pt x="3433191" y="2981451"/>
                    <a:pt x="3186938" y="3205860"/>
                    <a:pt x="2961767" y="3404234"/>
                  </a:cubicBezTo>
                  <a:lnTo>
                    <a:pt x="2961767" y="3404234"/>
                  </a:lnTo>
                  <a:lnTo>
                    <a:pt x="2961767" y="3404234"/>
                  </a:lnTo>
                  <a:cubicBezTo>
                    <a:pt x="2901696" y="3457193"/>
                    <a:pt x="2845816" y="3514851"/>
                    <a:pt x="2791206" y="3571366"/>
                  </a:cubicBezTo>
                  <a:cubicBezTo>
                    <a:pt x="2723134" y="3641597"/>
                    <a:pt x="2656967" y="3709923"/>
                    <a:pt x="2583815" y="3769105"/>
                  </a:cubicBezTo>
                  <a:lnTo>
                    <a:pt x="2583815" y="3769105"/>
                  </a:lnTo>
                  <a:lnTo>
                    <a:pt x="2583815" y="3769105"/>
                  </a:lnTo>
                  <a:cubicBezTo>
                    <a:pt x="2413000" y="3907281"/>
                    <a:pt x="2200148" y="3995292"/>
                    <a:pt x="1991741" y="4080890"/>
                  </a:cubicBezTo>
                  <a:cubicBezTo>
                    <a:pt x="1990344" y="4081398"/>
                    <a:pt x="1989074" y="4082033"/>
                    <a:pt x="1987677" y="4082541"/>
                  </a:cubicBezTo>
                  <a:cubicBezTo>
                    <a:pt x="1986280" y="4083049"/>
                    <a:pt x="1985010" y="4083684"/>
                    <a:pt x="1983613" y="4084192"/>
                  </a:cubicBezTo>
                  <a:cubicBezTo>
                    <a:pt x="1759966" y="4176013"/>
                    <a:pt x="1533779" y="4291710"/>
                    <a:pt x="1358519" y="4470526"/>
                  </a:cubicBezTo>
                  <a:lnTo>
                    <a:pt x="1358519" y="4470526"/>
                  </a:lnTo>
                  <a:cubicBezTo>
                    <a:pt x="1332230" y="4497323"/>
                    <a:pt x="1307719" y="4525390"/>
                    <a:pt x="1284224" y="4553584"/>
                  </a:cubicBezTo>
                  <a:cubicBezTo>
                    <a:pt x="1261999" y="4580508"/>
                    <a:pt x="1240409" y="4607813"/>
                    <a:pt x="1219200" y="4634738"/>
                  </a:cubicBezTo>
                  <a:cubicBezTo>
                    <a:pt x="1197864" y="4661789"/>
                    <a:pt x="1176909" y="4688459"/>
                    <a:pt x="1155319" y="4714494"/>
                  </a:cubicBezTo>
                  <a:lnTo>
                    <a:pt x="1155319" y="4714494"/>
                  </a:lnTo>
                  <a:lnTo>
                    <a:pt x="1155319" y="4714494"/>
                  </a:lnTo>
                  <a:cubicBezTo>
                    <a:pt x="1120140" y="4756911"/>
                    <a:pt x="1080135" y="4795520"/>
                    <a:pt x="1037717" y="4833873"/>
                  </a:cubicBezTo>
                  <a:cubicBezTo>
                    <a:pt x="1022096" y="4847970"/>
                    <a:pt x="1006348" y="4861940"/>
                    <a:pt x="990346" y="4876038"/>
                  </a:cubicBezTo>
                  <a:cubicBezTo>
                    <a:pt x="974344" y="4890135"/>
                    <a:pt x="958342" y="4904359"/>
                    <a:pt x="942340" y="4918709"/>
                  </a:cubicBezTo>
                  <a:cubicBezTo>
                    <a:pt x="918337" y="4940426"/>
                    <a:pt x="895096" y="4963032"/>
                    <a:pt x="872363" y="4985131"/>
                  </a:cubicBezTo>
                  <a:cubicBezTo>
                    <a:pt x="814832" y="5041138"/>
                    <a:pt x="760857" y="5093715"/>
                    <a:pt x="697230" y="5131434"/>
                  </a:cubicBezTo>
                  <a:lnTo>
                    <a:pt x="697230" y="5131434"/>
                  </a:lnTo>
                  <a:lnTo>
                    <a:pt x="697230" y="5131434"/>
                  </a:lnTo>
                  <a:cubicBezTo>
                    <a:pt x="597154" y="5190997"/>
                    <a:pt x="476758" y="5204586"/>
                    <a:pt x="353949" y="5204586"/>
                  </a:cubicBezTo>
                  <a:cubicBezTo>
                    <a:pt x="208661" y="5204586"/>
                    <a:pt x="90424" y="5149596"/>
                    <a:pt x="0" y="5082032"/>
                  </a:cubicBezTo>
                  <a:lnTo>
                    <a:pt x="0" y="5173091"/>
                  </a:lnTo>
                  <a:cubicBezTo>
                    <a:pt x="94996" y="5234559"/>
                    <a:pt x="213233" y="5280787"/>
                    <a:pt x="353949" y="5280787"/>
                  </a:cubicBezTo>
                  <a:cubicBezTo>
                    <a:pt x="480441" y="5280787"/>
                    <a:pt x="617982" y="5267198"/>
                    <a:pt x="736219" y="5196840"/>
                  </a:cubicBezTo>
                  <a:cubicBezTo>
                    <a:pt x="808863" y="5153660"/>
                    <a:pt x="869315" y="5094478"/>
                    <a:pt x="925703" y="5039487"/>
                  </a:cubicBezTo>
                  <a:cubicBezTo>
                    <a:pt x="948563" y="5017135"/>
                    <a:pt x="970788" y="4995545"/>
                    <a:pt x="993521" y="4974971"/>
                  </a:cubicBezTo>
                  <a:lnTo>
                    <a:pt x="993521" y="4974971"/>
                  </a:lnTo>
                  <a:lnTo>
                    <a:pt x="993521" y="4974971"/>
                  </a:lnTo>
                  <a:cubicBezTo>
                    <a:pt x="1009142" y="4960874"/>
                    <a:pt x="1024890" y="4946904"/>
                    <a:pt x="1040892" y="4932807"/>
                  </a:cubicBezTo>
                  <a:cubicBezTo>
                    <a:pt x="1056894" y="4918710"/>
                    <a:pt x="1072896" y="4904486"/>
                    <a:pt x="1088898" y="4890008"/>
                  </a:cubicBezTo>
                  <a:cubicBezTo>
                    <a:pt x="1132205" y="4850892"/>
                    <a:pt x="1175385" y="4809490"/>
                    <a:pt x="1214120" y="4762754"/>
                  </a:cubicBezTo>
                  <a:cubicBezTo>
                    <a:pt x="1236472" y="4735830"/>
                    <a:pt x="1258062" y="4708398"/>
                    <a:pt x="1279271" y="4681347"/>
                  </a:cubicBezTo>
                  <a:cubicBezTo>
                    <a:pt x="1300480" y="4654296"/>
                    <a:pt x="1321435" y="4627626"/>
                    <a:pt x="1343025" y="4601718"/>
                  </a:cubicBezTo>
                  <a:cubicBezTo>
                    <a:pt x="1365631" y="4574413"/>
                    <a:pt x="1388618" y="4548251"/>
                    <a:pt x="1413002" y="4523359"/>
                  </a:cubicBezTo>
                  <a:lnTo>
                    <a:pt x="1413002" y="4523359"/>
                  </a:lnTo>
                  <a:lnTo>
                    <a:pt x="1413002" y="4523359"/>
                  </a:lnTo>
                  <a:cubicBezTo>
                    <a:pt x="1577340" y="4355719"/>
                    <a:pt x="1791970" y="4244721"/>
                    <a:pt x="2012569" y="4154170"/>
                  </a:cubicBezTo>
                  <a:lnTo>
                    <a:pt x="2012569" y="4154170"/>
                  </a:lnTo>
                  <a:lnTo>
                    <a:pt x="2012569" y="4154170"/>
                  </a:lnTo>
                  <a:cubicBezTo>
                    <a:pt x="2013966" y="4153662"/>
                    <a:pt x="2015236" y="4153027"/>
                    <a:pt x="2016633" y="4152519"/>
                  </a:cubicBezTo>
                  <a:cubicBezTo>
                    <a:pt x="2018030" y="4152011"/>
                    <a:pt x="2019300" y="4151376"/>
                    <a:pt x="2020697" y="4150868"/>
                  </a:cubicBezTo>
                  <a:cubicBezTo>
                    <a:pt x="2227199" y="4066159"/>
                    <a:pt x="2450846" y="3974211"/>
                    <a:pt x="2631821" y="3827907"/>
                  </a:cubicBezTo>
                  <a:cubicBezTo>
                    <a:pt x="2709164" y="3765296"/>
                    <a:pt x="2778506" y="3693668"/>
                    <a:pt x="2846070" y="3623945"/>
                  </a:cubicBezTo>
                  <a:cubicBezTo>
                    <a:pt x="2901061" y="3567176"/>
                    <a:pt x="2954782" y="3511677"/>
                    <a:pt x="3012313" y="3461004"/>
                  </a:cubicBezTo>
                  <a:cubicBezTo>
                    <a:pt x="3227959" y="3271012"/>
                    <a:pt x="3517138" y="3017393"/>
                    <a:pt x="3454527" y="2665857"/>
                  </a:cubicBezTo>
                  <a:cubicBezTo>
                    <a:pt x="3437128" y="2568321"/>
                    <a:pt x="3403346" y="2476246"/>
                    <a:pt x="3370834" y="2387854"/>
                  </a:cubicBezTo>
                  <a:cubicBezTo>
                    <a:pt x="3345815" y="2319655"/>
                    <a:pt x="3321558" y="2253488"/>
                    <a:pt x="3304286" y="2185543"/>
                  </a:cubicBezTo>
                  <a:lnTo>
                    <a:pt x="3304286" y="2185543"/>
                  </a:lnTo>
                  <a:lnTo>
                    <a:pt x="3304286" y="2185543"/>
                  </a:lnTo>
                  <a:cubicBezTo>
                    <a:pt x="3271139" y="2055495"/>
                    <a:pt x="3242564" y="1924431"/>
                    <a:pt x="3213735" y="1792478"/>
                  </a:cubicBezTo>
                  <a:cubicBezTo>
                    <a:pt x="3206369" y="1758823"/>
                    <a:pt x="3199003" y="1725168"/>
                    <a:pt x="3191510" y="1691386"/>
                  </a:cubicBezTo>
                  <a:cubicBezTo>
                    <a:pt x="3189732" y="1683004"/>
                    <a:pt x="3187827" y="1674749"/>
                    <a:pt x="3186049" y="1666367"/>
                  </a:cubicBezTo>
                  <a:cubicBezTo>
                    <a:pt x="3184271" y="1657985"/>
                    <a:pt x="3182366" y="1649730"/>
                    <a:pt x="3180461" y="1641348"/>
                  </a:cubicBezTo>
                  <a:cubicBezTo>
                    <a:pt x="3106039" y="1304671"/>
                    <a:pt x="3033141" y="968121"/>
                    <a:pt x="3012186" y="627507"/>
                  </a:cubicBezTo>
                  <a:lnTo>
                    <a:pt x="3012186" y="627507"/>
                  </a:lnTo>
                  <a:lnTo>
                    <a:pt x="3012186" y="627507"/>
                  </a:lnTo>
                  <a:cubicBezTo>
                    <a:pt x="3001645" y="455422"/>
                    <a:pt x="2975737" y="290322"/>
                    <a:pt x="2908046" y="127000"/>
                  </a:cubicBezTo>
                  <a:lnTo>
                    <a:pt x="2908046" y="127000"/>
                  </a:lnTo>
                  <a:lnTo>
                    <a:pt x="2908046" y="127000"/>
                  </a:lnTo>
                  <a:cubicBezTo>
                    <a:pt x="2893187" y="91059"/>
                    <a:pt x="2874391" y="45974"/>
                    <a:pt x="2850515" y="0"/>
                  </a:cubicBezTo>
                  <a:close/>
                </a:path>
              </a:pathLst>
            </a:custGeom>
            <a:solidFill>
              <a:srgbClr val="E0AEA4"/>
            </a:solidFill>
          </p:spPr>
        </p:sp>
      </p:grpSp>
      <p:grpSp>
        <p:nvGrpSpPr>
          <p:cNvPr name="Group 5" id="5"/>
          <p:cNvGrpSpPr>
            <a:grpSpLocks noChangeAspect="true"/>
          </p:cNvGrpSpPr>
          <p:nvPr/>
        </p:nvGrpSpPr>
        <p:grpSpPr>
          <a:xfrm rot="0">
            <a:off x="0" y="7072980"/>
            <a:ext cx="7613332" cy="3655020"/>
            <a:chOff x="0" y="0"/>
            <a:chExt cx="10819003" cy="5193995"/>
          </a:xfrm>
        </p:grpSpPr>
        <p:sp>
          <p:nvSpPr>
            <p:cNvPr name="Freeform 6" id="6"/>
            <p:cNvSpPr/>
            <p:nvPr/>
          </p:nvSpPr>
          <p:spPr>
            <a:xfrm flipH="false" flipV="false" rot="0">
              <a:off x="63500" y="312293"/>
              <a:ext cx="10692003" cy="4818253"/>
            </a:xfrm>
            <a:custGeom>
              <a:avLst/>
              <a:gdLst/>
              <a:ahLst/>
              <a:cxnLst/>
              <a:rect r="r" b="b" t="t" l="l"/>
              <a:pathLst>
                <a:path h="4818253" w="10692003">
                  <a:moveTo>
                    <a:pt x="0" y="0"/>
                  </a:moveTo>
                  <a:lnTo>
                    <a:pt x="0" y="4818253"/>
                  </a:lnTo>
                  <a:lnTo>
                    <a:pt x="10692003" y="4818253"/>
                  </a:lnTo>
                  <a:lnTo>
                    <a:pt x="10692003" y="1587246"/>
                  </a:lnTo>
                  <a:lnTo>
                    <a:pt x="10692003" y="1587246"/>
                  </a:lnTo>
                  <a:cubicBezTo>
                    <a:pt x="10598404" y="1644777"/>
                    <a:pt x="10509758" y="1710690"/>
                    <a:pt x="10428224" y="1782318"/>
                  </a:cubicBezTo>
                  <a:cubicBezTo>
                    <a:pt x="10074910" y="2092452"/>
                    <a:pt x="9822942" y="2499614"/>
                    <a:pt x="9548495" y="2882138"/>
                  </a:cubicBezTo>
                  <a:cubicBezTo>
                    <a:pt x="8962771" y="3698748"/>
                    <a:pt x="8123047" y="4480179"/>
                    <a:pt x="7135240" y="4480179"/>
                  </a:cubicBezTo>
                  <a:cubicBezTo>
                    <a:pt x="7098284" y="4480179"/>
                    <a:pt x="7061072" y="4479036"/>
                    <a:pt x="7023734" y="4476877"/>
                  </a:cubicBezTo>
                  <a:cubicBezTo>
                    <a:pt x="6133083" y="4423791"/>
                    <a:pt x="5417057" y="3744976"/>
                    <a:pt x="4813045" y="3083687"/>
                  </a:cubicBezTo>
                  <a:cubicBezTo>
                    <a:pt x="4209033" y="2422397"/>
                    <a:pt x="3569462" y="1699768"/>
                    <a:pt x="2697988" y="1507236"/>
                  </a:cubicBezTo>
                  <a:cubicBezTo>
                    <a:pt x="2210562" y="1399540"/>
                    <a:pt x="1676400" y="1467104"/>
                    <a:pt x="1234186" y="1234440"/>
                  </a:cubicBezTo>
                  <a:cubicBezTo>
                    <a:pt x="726313" y="967359"/>
                    <a:pt x="426212" y="349758"/>
                    <a:pt x="0" y="0"/>
                  </a:cubicBezTo>
                  <a:close/>
                </a:path>
              </a:pathLst>
            </a:custGeom>
            <a:solidFill>
              <a:srgbClr val="E0AEA4"/>
            </a:solidFill>
          </p:spPr>
        </p:sp>
        <p:sp>
          <p:nvSpPr>
            <p:cNvPr name="Freeform 7" id="7"/>
            <p:cNvSpPr/>
            <p:nvPr/>
          </p:nvSpPr>
          <p:spPr>
            <a:xfrm flipH="false" flipV="false" rot="0">
              <a:off x="6605777" y="1857883"/>
              <a:ext cx="628269" cy="1162304"/>
            </a:xfrm>
            <a:custGeom>
              <a:avLst/>
              <a:gdLst/>
              <a:ahLst/>
              <a:cxnLst/>
              <a:rect r="r" b="b" t="t" l="l"/>
              <a:pathLst>
                <a:path h="1162304" w="628269">
                  <a:moveTo>
                    <a:pt x="242190" y="784098"/>
                  </a:moveTo>
                  <a:cubicBezTo>
                    <a:pt x="242190" y="570865"/>
                    <a:pt x="351918" y="386334"/>
                    <a:pt x="559563" y="343154"/>
                  </a:cubicBezTo>
                  <a:cubicBezTo>
                    <a:pt x="539878" y="304165"/>
                    <a:pt x="529972" y="258445"/>
                    <a:pt x="529972" y="210058"/>
                  </a:cubicBezTo>
                  <a:cubicBezTo>
                    <a:pt x="529972" y="121031"/>
                    <a:pt x="563373" y="44069"/>
                    <a:pt x="628270" y="1143"/>
                  </a:cubicBezTo>
                  <a:cubicBezTo>
                    <a:pt x="616586" y="381"/>
                    <a:pt x="604775" y="0"/>
                    <a:pt x="592963" y="0"/>
                  </a:cubicBezTo>
                  <a:cubicBezTo>
                    <a:pt x="265557" y="0"/>
                    <a:pt x="0" y="265430"/>
                    <a:pt x="0" y="592963"/>
                  </a:cubicBezTo>
                  <a:cubicBezTo>
                    <a:pt x="0" y="862965"/>
                    <a:pt x="180594" y="1090676"/>
                    <a:pt x="427609" y="1162304"/>
                  </a:cubicBezTo>
                  <a:cubicBezTo>
                    <a:pt x="305816" y="1086866"/>
                    <a:pt x="242316" y="947039"/>
                    <a:pt x="242316" y="783971"/>
                  </a:cubicBezTo>
                </a:path>
              </a:pathLst>
            </a:custGeom>
            <a:solidFill>
              <a:srgbClr val="FFFFFF"/>
            </a:solidFill>
          </p:spPr>
        </p:sp>
        <p:sp>
          <p:nvSpPr>
            <p:cNvPr name="Freeform 8" id="8"/>
            <p:cNvSpPr/>
            <p:nvPr/>
          </p:nvSpPr>
          <p:spPr>
            <a:xfrm flipH="false" flipV="false" rot="0">
              <a:off x="7024243" y="1863978"/>
              <a:ext cx="767334" cy="1179830"/>
            </a:xfrm>
            <a:custGeom>
              <a:avLst/>
              <a:gdLst/>
              <a:ahLst/>
              <a:cxnLst/>
              <a:rect r="r" b="b" t="t" l="l"/>
              <a:pathLst>
                <a:path h="1179830" w="767334">
                  <a:moveTo>
                    <a:pt x="258318" y="1"/>
                  </a:moveTo>
                  <a:cubicBezTo>
                    <a:pt x="228346" y="32259"/>
                    <a:pt x="211709" y="93600"/>
                    <a:pt x="211709" y="204090"/>
                  </a:cubicBezTo>
                  <a:cubicBezTo>
                    <a:pt x="211709" y="374778"/>
                    <a:pt x="251079" y="434087"/>
                    <a:pt x="318770" y="444501"/>
                  </a:cubicBezTo>
                  <a:lnTo>
                    <a:pt x="318770" y="455550"/>
                  </a:lnTo>
                  <a:cubicBezTo>
                    <a:pt x="243586" y="449073"/>
                    <a:pt x="188341" y="412370"/>
                    <a:pt x="153924" y="359157"/>
                  </a:cubicBezTo>
                  <a:cubicBezTo>
                    <a:pt x="56261" y="394717"/>
                    <a:pt x="0" y="509398"/>
                    <a:pt x="0" y="778130"/>
                  </a:cubicBezTo>
                  <a:cubicBezTo>
                    <a:pt x="0" y="1027304"/>
                    <a:pt x="48260" y="1137413"/>
                    <a:pt x="133223" y="1178307"/>
                  </a:cubicBezTo>
                  <a:cubicBezTo>
                    <a:pt x="146812" y="1179196"/>
                    <a:pt x="160529" y="1179831"/>
                    <a:pt x="174371" y="1179831"/>
                  </a:cubicBezTo>
                  <a:cubicBezTo>
                    <a:pt x="183642" y="1179831"/>
                    <a:pt x="193040" y="1179577"/>
                    <a:pt x="202184" y="1179069"/>
                  </a:cubicBezTo>
                  <a:cubicBezTo>
                    <a:pt x="229235" y="1163067"/>
                    <a:pt x="256540" y="1132587"/>
                    <a:pt x="285496" y="1082549"/>
                  </a:cubicBezTo>
                  <a:cubicBezTo>
                    <a:pt x="282194" y="1080898"/>
                    <a:pt x="278765" y="1079247"/>
                    <a:pt x="275463" y="1077723"/>
                  </a:cubicBezTo>
                  <a:cubicBezTo>
                    <a:pt x="246888" y="1064261"/>
                    <a:pt x="219202" y="1048894"/>
                    <a:pt x="193675" y="1030225"/>
                  </a:cubicBezTo>
                  <a:cubicBezTo>
                    <a:pt x="155448" y="1002285"/>
                    <a:pt x="119381" y="964058"/>
                    <a:pt x="98552" y="921259"/>
                  </a:cubicBezTo>
                  <a:cubicBezTo>
                    <a:pt x="73280" y="869443"/>
                    <a:pt x="83947" y="776733"/>
                    <a:pt x="158623" y="780289"/>
                  </a:cubicBezTo>
                  <a:cubicBezTo>
                    <a:pt x="203073" y="782447"/>
                    <a:pt x="246888" y="811784"/>
                    <a:pt x="269748" y="849122"/>
                  </a:cubicBezTo>
                  <a:cubicBezTo>
                    <a:pt x="250317" y="817499"/>
                    <a:pt x="290068" y="742696"/>
                    <a:pt x="314325" y="721741"/>
                  </a:cubicBezTo>
                  <a:cubicBezTo>
                    <a:pt x="347219" y="693421"/>
                    <a:pt x="389256" y="695452"/>
                    <a:pt x="417322" y="729615"/>
                  </a:cubicBezTo>
                  <a:cubicBezTo>
                    <a:pt x="484632" y="811658"/>
                    <a:pt x="465201" y="934974"/>
                    <a:pt x="426847" y="1029970"/>
                  </a:cubicBezTo>
                  <a:cubicBezTo>
                    <a:pt x="423545" y="1038987"/>
                    <a:pt x="419989" y="1048004"/>
                    <a:pt x="415925" y="1056894"/>
                  </a:cubicBezTo>
                  <a:cubicBezTo>
                    <a:pt x="398145" y="1095502"/>
                    <a:pt x="374777" y="1128522"/>
                    <a:pt x="346964" y="1154176"/>
                  </a:cubicBezTo>
                  <a:cubicBezTo>
                    <a:pt x="590296" y="1080262"/>
                    <a:pt x="767334" y="854329"/>
                    <a:pt x="767334" y="586867"/>
                  </a:cubicBezTo>
                  <a:cubicBezTo>
                    <a:pt x="767334" y="287909"/>
                    <a:pt x="545973" y="40640"/>
                    <a:pt x="258191" y="0"/>
                  </a:cubicBezTo>
                </a:path>
              </a:pathLst>
            </a:custGeom>
            <a:solidFill>
              <a:srgbClr val="FFFFFF"/>
            </a:solidFill>
          </p:spPr>
        </p:sp>
      </p:grpSp>
      <p:grpSp>
        <p:nvGrpSpPr>
          <p:cNvPr name="Group 9" id="9"/>
          <p:cNvGrpSpPr>
            <a:grpSpLocks noChangeAspect="true"/>
          </p:cNvGrpSpPr>
          <p:nvPr/>
        </p:nvGrpSpPr>
        <p:grpSpPr>
          <a:xfrm rot="0">
            <a:off x="4823079" y="0"/>
            <a:ext cx="2945852" cy="2272456"/>
            <a:chOff x="0" y="0"/>
            <a:chExt cx="4487545" cy="3461728"/>
          </a:xfrm>
        </p:grpSpPr>
        <p:sp>
          <p:nvSpPr>
            <p:cNvPr name="Freeform 10" id="10"/>
            <p:cNvSpPr/>
            <p:nvPr/>
          </p:nvSpPr>
          <p:spPr>
            <a:xfrm flipH="false" flipV="false" rot="0">
              <a:off x="2355723" y="63500"/>
              <a:ext cx="2068322" cy="1790065"/>
            </a:xfrm>
            <a:custGeom>
              <a:avLst/>
              <a:gdLst/>
              <a:ahLst/>
              <a:cxnLst/>
              <a:rect r="r" b="b" t="t" l="l"/>
              <a:pathLst>
                <a:path h="1790065" w="2068322">
                  <a:moveTo>
                    <a:pt x="0" y="0"/>
                  </a:moveTo>
                  <a:cubicBezTo>
                    <a:pt x="44069" y="49022"/>
                    <a:pt x="99314" y="110617"/>
                    <a:pt x="167894" y="187325"/>
                  </a:cubicBezTo>
                  <a:cubicBezTo>
                    <a:pt x="265811" y="296799"/>
                    <a:pt x="314579" y="458597"/>
                    <a:pt x="366903" y="634619"/>
                  </a:cubicBezTo>
                  <a:cubicBezTo>
                    <a:pt x="419608" y="811657"/>
                    <a:pt x="475615" y="1002792"/>
                    <a:pt x="597408" y="1138936"/>
                  </a:cubicBezTo>
                  <a:cubicBezTo>
                    <a:pt x="642239" y="1189101"/>
                    <a:pt x="695960" y="1231900"/>
                    <a:pt x="761492" y="1264158"/>
                  </a:cubicBezTo>
                  <a:cubicBezTo>
                    <a:pt x="1026414" y="1394587"/>
                    <a:pt x="1675765" y="1642999"/>
                    <a:pt x="2068322" y="1790065"/>
                  </a:cubicBezTo>
                  <a:lnTo>
                    <a:pt x="2068322" y="1790065"/>
                  </a:lnTo>
                  <a:lnTo>
                    <a:pt x="2068322" y="1708658"/>
                  </a:lnTo>
                  <a:lnTo>
                    <a:pt x="2068322" y="1708658"/>
                  </a:lnTo>
                  <a:cubicBezTo>
                    <a:pt x="1675003" y="1560957"/>
                    <a:pt x="1051433" y="1321943"/>
                    <a:pt x="795147" y="1195705"/>
                  </a:cubicBezTo>
                  <a:lnTo>
                    <a:pt x="795147" y="1195705"/>
                  </a:lnTo>
                  <a:lnTo>
                    <a:pt x="795147" y="1195705"/>
                  </a:lnTo>
                  <a:cubicBezTo>
                    <a:pt x="739140" y="1168146"/>
                    <a:pt x="693039" y="1131570"/>
                    <a:pt x="654304" y="1088136"/>
                  </a:cubicBezTo>
                  <a:cubicBezTo>
                    <a:pt x="546100" y="967105"/>
                    <a:pt x="493903" y="794131"/>
                    <a:pt x="440055" y="612902"/>
                  </a:cubicBezTo>
                  <a:cubicBezTo>
                    <a:pt x="389128" y="441579"/>
                    <a:pt x="336296" y="261239"/>
                    <a:pt x="224790" y="136525"/>
                  </a:cubicBezTo>
                  <a:lnTo>
                    <a:pt x="224790" y="136525"/>
                  </a:lnTo>
                  <a:lnTo>
                    <a:pt x="224790" y="136525"/>
                  </a:lnTo>
                  <a:cubicBezTo>
                    <a:pt x="178054" y="84328"/>
                    <a:pt x="137541" y="38989"/>
                    <a:pt x="102489" y="0"/>
                  </a:cubicBezTo>
                  <a:close/>
                </a:path>
              </a:pathLst>
            </a:custGeom>
            <a:solidFill>
              <a:srgbClr val="E0AEA4"/>
            </a:solidFill>
          </p:spPr>
        </p:sp>
        <p:sp>
          <p:nvSpPr>
            <p:cNvPr name="Freeform 11" id="11"/>
            <p:cNvSpPr/>
            <p:nvPr/>
          </p:nvSpPr>
          <p:spPr>
            <a:xfrm flipH="false" flipV="false" rot="0">
              <a:off x="64086" y="532130"/>
              <a:ext cx="4360593" cy="2865882"/>
            </a:xfrm>
            <a:custGeom>
              <a:avLst/>
              <a:gdLst/>
              <a:ahLst/>
              <a:cxnLst/>
              <a:rect r="r" b="b" t="t" l="l"/>
              <a:pathLst>
                <a:path h="2865882" w="4360593">
                  <a:moveTo>
                    <a:pt x="4359959" y="0"/>
                  </a:moveTo>
                  <a:cubicBezTo>
                    <a:pt x="4161077" y="58674"/>
                    <a:pt x="3971847" y="140589"/>
                    <a:pt x="3795444" y="251841"/>
                  </a:cubicBezTo>
                  <a:cubicBezTo>
                    <a:pt x="3694860" y="315341"/>
                    <a:pt x="3597578" y="384302"/>
                    <a:pt x="3500550" y="453263"/>
                  </a:cubicBezTo>
                  <a:cubicBezTo>
                    <a:pt x="3434891" y="499999"/>
                    <a:pt x="3372280" y="551053"/>
                    <a:pt x="3308272" y="600202"/>
                  </a:cubicBezTo>
                  <a:cubicBezTo>
                    <a:pt x="3287571" y="620141"/>
                    <a:pt x="3266870" y="640080"/>
                    <a:pt x="3254932" y="651764"/>
                  </a:cubicBezTo>
                  <a:cubicBezTo>
                    <a:pt x="3133392" y="620395"/>
                    <a:pt x="3023665" y="587121"/>
                    <a:pt x="2911651" y="564769"/>
                  </a:cubicBezTo>
                  <a:cubicBezTo>
                    <a:pt x="2881552" y="558800"/>
                    <a:pt x="2851453" y="556260"/>
                    <a:pt x="2821354" y="556260"/>
                  </a:cubicBezTo>
                  <a:cubicBezTo>
                    <a:pt x="2748836" y="556260"/>
                    <a:pt x="2676447" y="570611"/>
                    <a:pt x="2604438" y="584581"/>
                  </a:cubicBezTo>
                  <a:cubicBezTo>
                    <a:pt x="2529635" y="599186"/>
                    <a:pt x="2453816" y="609219"/>
                    <a:pt x="2378123" y="617982"/>
                  </a:cubicBezTo>
                  <a:cubicBezTo>
                    <a:pt x="2181400" y="640461"/>
                    <a:pt x="1984550" y="661543"/>
                    <a:pt x="1787573" y="681990"/>
                  </a:cubicBezTo>
                  <a:cubicBezTo>
                    <a:pt x="1727122" y="688213"/>
                    <a:pt x="1666161" y="688848"/>
                    <a:pt x="1605709" y="694563"/>
                  </a:cubicBezTo>
                  <a:cubicBezTo>
                    <a:pt x="1566085" y="698373"/>
                    <a:pt x="1513253" y="696341"/>
                    <a:pt x="1505125" y="744474"/>
                  </a:cubicBezTo>
                  <a:cubicBezTo>
                    <a:pt x="1496870" y="793496"/>
                    <a:pt x="1545511" y="816610"/>
                    <a:pt x="1583865" y="832866"/>
                  </a:cubicBezTo>
                  <a:cubicBezTo>
                    <a:pt x="1693593" y="879348"/>
                    <a:pt x="1803702" y="925322"/>
                    <a:pt x="1922828" y="943991"/>
                  </a:cubicBezTo>
                  <a:cubicBezTo>
                    <a:pt x="1991662" y="954786"/>
                    <a:pt x="2060369" y="966851"/>
                    <a:pt x="2128441" y="981329"/>
                  </a:cubicBezTo>
                  <a:cubicBezTo>
                    <a:pt x="2195624" y="995553"/>
                    <a:pt x="2262426" y="1002284"/>
                    <a:pt x="2328720" y="1002284"/>
                  </a:cubicBezTo>
                  <a:cubicBezTo>
                    <a:pt x="2438448" y="1002284"/>
                    <a:pt x="2547160" y="983996"/>
                    <a:pt x="2654983" y="951103"/>
                  </a:cubicBezTo>
                  <a:cubicBezTo>
                    <a:pt x="2758107" y="919607"/>
                    <a:pt x="2860597" y="886460"/>
                    <a:pt x="2963594" y="854456"/>
                  </a:cubicBezTo>
                  <a:cubicBezTo>
                    <a:pt x="2971595" y="851916"/>
                    <a:pt x="2980611" y="852170"/>
                    <a:pt x="3006773" y="848995"/>
                  </a:cubicBezTo>
                  <a:lnTo>
                    <a:pt x="3006773" y="848995"/>
                  </a:lnTo>
                  <a:cubicBezTo>
                    <a:pt x="2891076" y="975106"/>
                    <a:pt x="2766997" y="1069340"/>
                    <a:pt x="2653078" y="1173734"/>
                  </a:cubicBezTo>
                  <a:cubicBezTo>
                    <a:pt x="2537000" y="1280033"/>
                    <a:pt x="2415588" y="1380744"/>
                    <a:pt x="2292652" y="1478915"/>
                  </a:cubicBezTo>
                  <a:cubicBezTo>
                    <a:pt x="2169843" y="1576959"/>
                    <a:pt x="2032937" y="1654048"/>
                    <a:pt x="1895523" y="1731772"/>
                  </a:cubicBezTo>
                  <a:cubicBezTo>
                    <a:pt x="1871139" y="1679956"/>
                    <a:pt x="1851200" y="1632839"/>
                    <a:pt x="1827197" y="1587881"/>
                  </a:cubicBezTo>
                  <a:cubicBezTo>
                    <a:pt x="1799003" y="1535049"/>
                    <a:pt x="1755569" y="1496695"/>
                    <a:pt x="1703372" y="1466850"/>
                  </a:cubicBezTo>
                  <a:cubicBezTo>
                    <a:pt x="1574975" y="1393063"/>
                    <a:pt x="1436545" y="1346962"/>
                    <a:pt x="1292400" y="1318641"/>
                  </a:cubicBezTo>
                  <a:cubicBezTo>
                    <a:pt x="1166797" y="1293876"/>
                    <a:pt x="1040178" y="1274064"/>
                    <a:pt x="913813" y="1252982"/>
                  </a:cubicBezTo>
                  <a:cubicBezTo>
                    <a:pt x="909241" y="1252220"/>
                    <a:pt x="904796" y="1251839"/>
                    <a:pt x="900605" y="1251839"/>
                  </a:cubicBezTo>
                  <a:cubicBezTo>
                    <a:pt x="860092" y="1251839"/>
                    <a:pt x="836978" y="1285748"/>
                    <a:pt x="853615" y="1327404"/>
                  </a:cubicBezTo>
                  <a:cubicBezTo>
                    <a:pt x="860727" y="1345438"/>
                    <a:pt x="874824" y="1361948"/>
                    <a:pt x="889302" y="1375410"/>
                  </a:cubicBezTo>
                  <a:cubicBezTo>
                    <a:pt x="1035352" y="1512824"/>
                    <a:pt x="1189784" y="1639824"/>
                    <a:pt x="1362123" y="1743329"/>
                  </a:cubicBezTo>
                  <a:cubicBezTo>
                    <a:pt x="1402255" y="1767459"/>
                    <a:pt x="1447340" y="1783461"/>
                    <a:pt x="1490520" y="1802511"/>
                  </a:cubicBezTo>
                  <a:cubicBezTo>
                    <a:pt x="1530779" y="1820291"/>
                    <a:pt x="1571419" y="1837055"/>
                    <a:pt x="1611932" y="1854200"/>
                  </a:cubicBezTo>
                  <a:cubicBezTo>
                    <a:pt x="1611424" y="1859153"/>
                    <a:pt x="1611043" y="1864233"/>
                    <a:pt x="1610535" y="1869186"/>
                  </a:cubicBezTo>
                  <a:cubicBezTo>
                    <a:pt x="1553385" y="1886839"/>
                    <a:pt x="1495219" y="1901698"/>
                    <a:pt x="1439466" y="1923161"/>
                  </a:cubicBezTo>
                  <a:cubicBezTo>
                    <a:pt x="1415336" y="1932432"/>
                    <a:pt x="1392476" y="1937004"/>
                    <a:pt x="1369870" y="1937004"/>
                  </a:cubicBezTo>
                  <a:cubicBezTo>
                    <a:pt x="1342184" y="1937004"/>
                    <a:pt x="1314625" y="1930146"/>
                    <a:pt x="1285161" y="1916811"/>
                  </a:cubicBezTo>
                  <a:cubicBezTo>
                    <a:pt x="1179116" y="1868805"/>
                    <a:pt x="1062784" y="1864487"/>
                    <a:pt x="948484" y="1854835"/>
                  </a:cubicBezTo>
                  <a:cubicBezTo>
                    <a:pt x="890953" y="1850009"/>
                    <a:pt x="833422" y="1840357"/>
                    <a:pt x="776018" y="1840357"/>
                  </a:cubicBezTo>
                  <a:cubicBezTo>
                    <a:pt x="775383" y="1840357"/>
                    <a:pt x="774748" y="1840357"/>
                    <a:pt x="774113" y="1840357"/>
                  </a:cubicBezTo>
                  <a:cubicBezTo>
                    <a:pt x="592376" y="1840992"/>
                    <a:pt x="432864" y="1913890"/>
                    <a:pt x="281988" y="2005965"/>
                  </a:cubicBezTo>
                  <a:cubicBezTo>
                    <a:pt x="197660" y="2057527"/>
                    <a:pt x="119555" y="2119249"/>
                    <a:pt x="38910" y="2176653"/>
                  </a:cubicBezTo>
                  <a:cubicBezTo>
                    <a:pt x="29766" y="2183130"/>
                    <a:pt x="20876" y="2190496"/>
                    <a:pt x="13764" y="2199005"/>
                  </a:cubicBezTo>
                  <a:cubicBezTo>
                    <a:pt x="-9858" y="2227453"/>
                    <a:pt x="-2746" y="2253488"/>
                    <a:pt x="32560" y="2267204"/>
                  </a:cubicBezTo>
                  <a:cubicBezTo>
                    <a:pt x="45006" y="2272030"/>
                    <a:pt x="58595" y="2275078"/>
                    <a:pt x="71803" y="2276602"/>
                  </a:cubicBezTo>
                  <a:cubicBezTo>
                    <a:pt x="174292" y="2287905"/>
                    <a:pt x="276908" y="2299335"/>
                    <a:pt x="379905" y="2299335"/>
                  </a:cubicBezTo>
                  <a:cubicBezTo>
                    <a:pt x="416100" y="2299335"/>
                    <a:pt x="452422" y="2297938"/>
                    <a:pt x="488871" y="2294636"/>
                  </a:cubicBezTo>
                  <a:cubicBezTo>
                    <a:pt x="616379" y="2282952"/>
                    <a:pt x="744014" y="2273427"/>
                    <a:pt x="871522" y="2262505"/>
                  </a:cubicBezTo>
                  <a:cubicBezTo>
                    <a:pt x="1029510" y="2249043"/>
                    <a:pt x="1174671" y="2199132"/>
                    <a:pt x="1301671" y="2103247"/>
                  </a:cubicBezTo>
                  <a:cubicBezTo>
                    <a:pt x="1327706" y="2083562"/>
                    <a:pt x="1350947" y="2056892"/>
                    <a:pt x="1367584" y="2028698"/>
                  </a:cubicBezTo>
                  <a:cubicBezTo>
                    <a:pt x="1379395" y="2008759"/>
                    <a:pt x="1390571" y="1996059"/>
                    <a:pt x="1409113" y="1996059"/>
                  </a:cubicBezTo>
                  <a:cubicBezTo>
                    <a:pt x="1413812" y="1996059"/>
                    <a:pt x="1419146" y="1996821"/>
                    <a:pt x="1424988" y="1998599"/>
                  </a:cubicBezTo>
                  <a:cubicBezTo>
                    <a:pt x="1426131" y="2003171"/>
                    <a:pt x="1429179" y="2008632"/>
                    <a:pt x="1427655" y="2010918"/>
                  </a:cubicBezTo>
                  <a:cubicBezTo>
                    <a:pt x="1349296" y="2128774"/>
                    <a:pt x="1303195" y="2259584"/>
                    <a:pt x="1270175" y="2395982"/>
                  </a:cubicBezTo>
                  <a:cubicBezTo>
                    <a:pt x="1249601" y="2481199"/>
                    <a:pt x="1226868" y="2565908"/>
                    <a:pt x="1204389" y="2650617"/>
                  </a:cubicBezTo>
                  <a:cubicBezTo>
                    <a:pt x="1199309" y="2670048"/>
                    <a:pt x="1185720" y="2692908"/>
                    <a:pt x="1209723" y="2703830"/>
                  </a:cubicBezTo>
                  <a:cubicBezTo>
                    <a:pt x="1212136" y="2704973"/>
                    <a:pt x="1215057" y="2705354"/>
                    <a:pt x="1218359" y="2705354"/>
                  </a:cubicBezTo>
                  <a:cubicBezTo>
                    <a:pt x="1230678" y="2705354"/>
                    <a:pt x="1247696" y="2698242"/>
                    <a:pt x="1256713" y="2690241"/>
                  </a:cubicBezTo>
                  <a:cubicBezTo>
                    <a:pt x="1380157" y="2581402"/>
                    <a:pt x="1498648" y="2468880"/>
                    <a:pt x="1579420" y="2321560"/>
                  </a:cubicBezTo>
                  <a:cubicBezTo>
                    <a:pt x="1641904" y="2207641"/>
                    <a:pt x="1657779" y="2088515"/>
                    <a:pt x="1639618" y="1962531"/>
                  </a:cubicBezTo>
                  <a:cubicBezTo>
                    <a:pt x="1638094" y="1951736"/>
                    <a:pt x="1636189" y="1940941"/>
                    <a:pt x="1633649" y="1924812"/>
                  </a:cubicBezTo>
                  <a:cubicBezTo>
                    <a:pt x="1667431" y="1909572"/>
                    <a:pt x="1698927" y="1893443"/>
                    <a:pt x="1731820" y="1880870"/>
                  </a:cubicBezTo>
                  <a:cubicBezTo>
                    <a:pt x="1820085" y="1846834"/>
                    <a:pt x="1904413" y="1806067"/>
                    <a:pt x="1981502" y="1750441"/>
                  </a:cubicBezTo>
                  <a:cubicBezTo>
                    <a:pt x="2004870" y="1733550"/>
                    <a:pt x="2032937" y="1723009"/>
                    <a:pt x="2058845" y="1709674"/>
                  </a:cubicBezTo>
                  <a:cubicBezTo>
                    <a:pt x="2063544" y="1707007"/>
                    <a:pt x="2068243" y="1704340"/>
                    <a:pt x="2072815" y="1701673"/>
                  </a:cubicBezTo>
                  <a:lnTo>
                    <a:pt x="2072815" y="1701673"/>
                  </a:lnTo>
                  <a:cubicBezTo>
                    <a:pt x="2072434" y="1708150"/>
                    <a:pt x="2071926" y="1714500"/>
                    <a:pt x="2071545" y="1720977"/>
                  </a:cubicBezTo>
                  <a:cubicBezTo>
                    <a:pt x="1954197" y="1956181"/>
                    <a:pt x="1942513" y="2209165"/>
                    <a:pt x="1946323" y="2464689"/>
                  </a:cubicBezTo>
                  <a:cubicBezTo>
                    <a:pt x="1947974" y="2579243"/>
                    <a:pt x="1956991" y="2694178"/>
                    <a:pt x="1933115" y="2807716"/>
                  </a:cubicBezTo>
                  <a:cubicBezTo>
                    <a:pt x="1931210" y="2816479"/>
                    <a:pt x="1928289" y="2826512"/>
                    <a:pt x="1930829" y="2834259"/>
                  </a:cubicBezTo>
                  <a:cubicBezTo>
                    <a:pt x="1934766" y="2845816"/>
                    <a:pt x="1941116" y="2859151"/>
                    <a:pt x="1950641" y="2864993"/>
                  </a:cubicBezTo>
                  <a:cubicBezTo>
                    <a:pt x="1951530" y="2865628"/>
                    <a:pt x="1952800" y="2865882"/>
                    <a:pt x="1954197" y="2865882"/>
                  </a:cubicBezTo>
                  <a:cubicBezTo>
                    <a:pt x="1961055" y="2865882"/>
                    <a:pt x="1972612" y="2859659"/>
                    <a:pt x="1979343" y="2854579"/>
                  </a:cubicBezTo>
                  <a:cubicBezTo>
                    <a:pt x="1987852" y="2847975"/>
                    <a:pt x="1993440" y="2837307"/>
                    <a:pt x="1999917" y="2828036"/>
                  </a:cubicBezTo>
                  <a:cubicBezTo>
                    <a:pt x="2088436" y="2703576"/>
                    <a:pt x="2180511" y="2581275"/>
                    <a:pt x="2264204" y="2453640"/>
                  </a:cubicBezTo>
                  <a:cubicBezTo>
                    <a:pt x="2320592" y="2367661"/>
                    <a:pt x="2374694" y="2277872"/>
                    <a:pt x="2412540" y="2182876"/>
                  </a:cubicBezTo>
                  <a:cubicBezTo>
                    <a:pt x="2461689" y="2059686"/>
                    <a:pt x="2467912" y="1930273"/>
                    <a:pt x="2420033" y="1801114"/>
                  </a:cubicBezTo>
                  <a:cubicBezTo>
                    <a:pt x="2388029" y="1715008"/>
                    <a:pt x="2364915" y="1625346"/>
                    <a:pt x="2291001" y="1559814"/>
                  </a:cubicBezTo>
                  <a:cubicBezTo>
                    <a:pt x="2474262" y="1402334"/>
                    <a:pt x="2651681" y="1249807"/>
                    <a:pt x="2829227" y="1097280"/>
                  </a:cubicBezTo>
                  <a:cubicBezTo>
                    <a:pt x="2832910" y="1099820"/>
                    <a:pt x="2836593" y="1102360"/>
                    <a:pt x="2840149" y="1105027"/>
                  </a:cubicBezTo>
                  <a:cubicBezTo>
                    <a:pt x="2826814" y="1136904"/>
                    <a:pt x="2810685" y="1167892"/>
                    <a:pt x="2800652" y="1200785"/>
                  </a:cubicBezTo>
                  <a:cubicBezTo>
                    <a:pt x="2782999" y="1258443"/>
                    <a:pt x="2763822" y="1316482"/>
                    <a:pt x="2754805" y="1375791"/>
                  </a:cubicBezTo>
                  <a:cubicBezTo>
                    <a:pt x="2735628" y="1502918"/>
                    <a:pt x="2733469" y="1630553"/>
                    <a:pt x="2753789" y="1758569"/>
                  </a:cubicBezTo>
                  <a:cubicBezTo>
                    <a:pt x="2763695" y="1820545"/>
                    <a:pt x="2763060" y="1884172"/>
                    <a:pt x="2767632" y="1946910"/>
                  </a:cubicBezTo>
                  <a:cubicBezTo>
                    <a:pt x="2768648" y="1960245"/>
                    <a:pt x="2769029" y="1974469"/>
                    <a:pt x="2773855" y="1986534"/>
                  </a:cubicBezTo>
                  <a:cubicBezTo>
                    <a:pt x="2779824" y="2001647"/>
                    <a:pt x="2791127" y="2009394"/>
                    <a:pt x="2803700" y="2009394"/>
                  </a:cubicBezTo>
                  <a:cubicBezTo>
                    <a:pt x="2811828" y="2009394"/>
                    <a:pt x="2820464" y="2006092"/>
                    <a:pt x="2828465" y="1999488"/>
                  </a:cubicBezTo>
                  <a:cubicBezTo>
                    <a:pt x="2833545" y="1995170"/>
                    <a:pt x="2837863" y="1989709"/>
                    <a:pt x="2841419" y="1983994"/>
                  </a:cubicBezTo>
                  <a:cubicBezTo>
                    <a:pt x="2932859" y="1834515"/>
                    <a:pt x="3034586" y="1689862"/>
                    <a:pt x="3084243" y="1519047"/>
                  </a:cubicBezTo>
                  <a:cubicBezTo>
                    <a:pt x="3120184" y="1395349"/>
                    <a:pt x="3144441" y="1270254"/>
                    <a:pt x="3111294" y="1140333"/>
                  </a:cubicBezTo>
                  <a:cubicBezTo>
                    <a:pt x="3090847" y="1060323"/>
                    <a:pt x="3078020" y="978535"/>
                    <a:pt x="3059732" y="887857"/>
                  </a:cubicBezTo>
                  <a:cubicBezTo>
                    <a:pt x="3102277" y="852932"/>
                    <a:pt x="3149394" y="807720"/>
                    <a:pt x="3202988" y="772287"/>
                  </a:cubicBezTo>
                  <a:cubicBezTo>
                    <a:pt x="3237151" y="749681"/>
                    <a:pt x="3269282" y="728472"/>
                    <a:pt x="3291888" y="693547"/>
                  </a:cubicBezTo>
                  <a:cubicBezTo>
                    <a:pt x="3297476" y="684911"/>
                    <a:pt x="3309922" y="680593"/>
                    <a:pt x="3319193" y="674243"/>
                  </a:cubicBezTo>
                  <a:cubicBezTo>
                    <a:pt x="3420285" y="594741"/>
                    <a:pt x="3520996" y="514604"/>
                    <a:pt x="3622850" y="436118"/>
                  </a:cubicBezTo>
                  <a:cubicBezTo>
                    <a:pt x="3641519" y="421767"/>
                    <a:pt x="3665014" y="413512"/>
                    <a:pt x="3686350" y="402463"/>
                  </a:cubicBezTo>
                  <a:cubicBezTo>
                    <a:pt x="3691303" y="398272"/>
                    <a:pt x="3696129" y="394081"/>
                    <a:pt x="3700955" y="389763"/>
                  </a:cubicBezTo>
                  <a:cubicBezTo>
                    <a:pt x="3704638" y="388366"/>
                    <a:pt x="3708194" y="386842"/>
                    <a:pt x="3711877" y="385318"/>
                  </a:cubicBezTo>
                  <a:lnTo>
                    <a:pt x="3711877" y="385318"/>
                  </a:lnTo>
                  <a:cubicBezTo>
                    <a:pt x="3709210" y="387731"/>
                    <a:pt x="3706543" y="390144"/>
                    <a:pt x="3704003" y="392557"/>
                  </a:cubicBezTo>
                  <a:cubicBezTo>
                    <a:pt x="3699939" y="397510"/>
                    <a:pt x="3695748" y="402336"/>
                    <a:pt x="3691684" y="407162"/>
                  </a:cubicBezTo>
                  <a:cubicBezTo>
                    <a:pt x="3686731" y="417068"/>
                    <a:pt x="3683302" y="427990"/>
                    <a:pt x="3676825" y="436753"/>
                  </a:cubicBezTo>
                  <a:cubicBezTo>
                    <a:pt x="3585004" y="562102"/>
                    <a:pt x="3500295" y="691134"/>
                    <a:pt x="3456988" y="842899"/>
                  </a:cubicBezTo>
                  <a:cubicBezTo>
                    <a:pt x="3451019" y="863981"/>
                    <a:pt x="3438192" y="883031"/>
                    <a:pt x="3428540" y="903097"/>
                  </a:cubicBezTo>
                  <a:cubicBezTo>
                    <a:pt x="3380534" y="1098296"/>
                    <a:pt x="3354753" y="1299591"/>
                    <a:pt x="3270298" y="1485011"/>
                  </a:cubicBezTo>
                  <a:cubicBezTo>
                    <a:pt x="3266615" y="1493139"/>
                    <a:pt x="3262551" y="1501394"/>
                    <a:pt x="3261154" y="1510030"/>
                  </a:cubicBezTo>
                  <a:cubicBezTo>
                    <a:pt x="3257217" y="1534287"/>
                    <a:pt x="3268774" y="1551178"/>
                    <a:pt x="3288078" y="1551178"/>
                  </a:cubicBezTo>
                  <a:cubicBezTo>
                    <a:pt x="3293031" y="1551178"/>
                    <a:pt x="3298492" y="1550035"/>
                    <a:pt x="3304334" y="1547749"/>
                  </a:cubicBezTo>
                  <a:cubicBezTo>
                    <a:pt x="3341418" y="1532636"/>
                    <a:pt x="3377994" y="1514475"/>
                    <a:pt x="3411014" y="1492123"/>
                  </a:cubicBezTo>
                  <a:cubicBezTo>
                    <a:pt x="3485055" y="1441958"/>
                    <a:pt x="3556810" y="1388237"/>
                    <a:pt x="3629454" y="1336040"/>
                  </a:cubicBezTo>
                  <a:cubicBezTo>
                    <a:pt x="3712258" y="1238504"/>
                    <a:pt x="3804714" y="1147572"/>
                    <a:pt x="3875707" y="1042035"/>
                  </a:cubicBezTo>
                  <a:cubicBezTo>
                    <a:pt x="3976545" y="891794"/>
                    <a:pt x="4044998" y="724789"/>
                    <a:pt x="4057952" y="540512"/>
                  </a:cubicBezTo>
                  <a:cubicBezTo>
                    <a:pt x="4065064" y="438277"/>
                    <a:pt x="4086146" y="335661"/>
                    <a:pt x="4058333" y="233172"/>
                  </a:cubicBezTo>
                  <a:cubicBezTo>
                    <a:pt x="4054396" y="218567"/>
                    <a:pt x="4051856" y="203708"/>
                    <a:pt x="4048300" y="187579"/>
                  </a:cubicBezTo>
                  <a:cubicBezTo>
                    <a:pt x="4150154" y="135763"/>
                    <a:pt x="4254040" y="94488"/>
                    <a:pt x="4360593" y="62992"/>
                  </a:cubicBezTo>
                  <a:lnTo>
                    <a:pt x="4360593" y="62992"/>
                  </a:lnTo>
                  <a:lnTo>
                    <a:pt x="4360593" y="0"/>
                  </a:lnTo>
                  <a:close/>
                </a:path>
              </a:pathLst>
            </a:custGeom>
            <a:solidFill>
              <a:srgbClr val="FFFFFF"/>
            </a:solidFill>
          </p:spPr>
        </p:sp>
      </p:grpSp>
      <p:sp>
        <p:nvSpPr>
          <p:cNvPr name="TextBox 12" id="12"/>
          <p:cNvSpPr txBox="true"/>
          <p:nvPr/>
        </p:nvSpPr>
        <p:spPr>
          <a:xfrm rot="0">
            <a:off x="910421" y="3000565"/>
            <a:ext cx="5789835" cy="4554988"/>
          </a:xfrm>
          <a:prstGeom prst="rect">
            <a:avLst/>
          </a:prstGeom>
        </p:spPr>
        <p:txBody>
          <a:bodyPr anchor="t" rtlCol="false" tIns="0" lIns="0" bIns="0" rIns="0">
            <a:spAutoFit/>
          </a:bodyPr>
          <a:lstStyle/>
          <a:p>
            <a:pPr algn="ctr">
              <a:lnSpc>
                <a:spcPts val="7325"/>
              </a:lnSpc>
            </a:pPr>
            <a:r>
              <a:rPr lang="en-US" sz="4069">
                <a:solidFill>
                  <a:srgbClr val="FFFFFF"/>
                </a:solidFill>
                <a:latin typeface="Lexend Deca"/>
                <a:ea typeface="Lexend Deca"/>
                <a:cs typeface="Lexend Deca"/>
                <a:sym typeface="Lexend Deca"/>
              </a:rPr>
              <a:t>Hey, jij daar!</a:t>
            </a:r>
          </a:p>
          <a:p>
            <a:pPr algn="ctr">
              <a:lnSpc>
                <a:spcPts val="7325"/>
              </a:lnSpc>
            </a:pPr>
            <a:r>
              <a:rPr lang="en-US" sz="4069">
                <a:solidFill>
                  <a:srgbClr val="4D5A53"/>
                </a:solidFill>
                <a:latin typeface="Lexend Deca"/>
                <a:ea typeface="Lexend Deca"/>
                <a:cs typeface="Lexend Deca"/>
                <a:sym typeface="Lexend Deca"/>
              </a:rPr>
              <a:t>Ik wil je even laten weten dat je een </a:t>
            </a:r>
          </a:p>
          <a:p>
            <a:pPr algn="ctr">
              <a:lnSpc>
                <a:spcPts val="7325"/>
              </a:lnSpc>
            </a:pPr>
            <a:r>
              <a:rPr lang="en-US" sz="4069">
                <a:solidFill>
                  <a:srgbClr val="4D5A53"/>
                </a:solidFill>
                <a:latin typeface="Lexend Deca"/>
                <a:ea typeface="Lexend Deca"/>
                <a:cs typeface="Lexend Deca"/>
                <a:sym typeface="Lexend Deca"/>
              </a:rPr>
              <a:t>dapper en stoer </a:t>
            </a:r>
          </a:p>
          <a:p>
            <a:pPr algn="ctr">
              <a:lnSpc>
                <a:spcPts val="7325"/>
              </a:lnSpc>
            </a:pPr>
            <a:r>
              <a:rPr lang="en-US" sz="4069">
                <a:solidFill>
                  <a:srgbClr val="4D5A53"/>
                </a:solidFill>
                <a:latin typeface="Lexend Deca"/>
                <a:ea typeface="Lexend Deca"/>
                <a:cs typeface="Lexend Deca"/>
                <a:sym typeface="Lexend Deca"/>
              </a:rPr>
              <a:t>mens bent. </a:t>
            </a:r>
            <a:r>
              <a:rPr lang="en-US" sz="4069">
                <a:solidFill>
                  <a:srgbClr val="FFFFFF"/>
                </a:solidFill>
                <a:latin typeface="Lexend Deca"/>
                <a:ea typeface="Lexend Deca"/>
                <a:cs typeface="Lexend Deca"/>
                <a:sym typeface="Lexend Deca"/>
              </a:rPr>
              <a:t> </a:t>
            </a:r>
          </a:p>
        </p:txBody>
      </p:sp>
      <p:sp>
        <p:nvSpPr>
          <p:cNvPr name="Freeform 13" id="13"/>
          <p:cNvSpPr/>
          <p:nvPr/>
        </p:nvSpPr>
        <p:spPr>
          <a:xfrm flipH="false" flipV="false" rot="0">
            <a:off x="4515860" y="8144606"/>
            <a:ext cx="991119" cy="991119"/>
          </a:xfrm>
          <a:custGeom>
            <a:avLst/>
            <a:gdLst/>
            <a:ahLst/>
            <a:cxnLst/>
            <a:rect r="r" b="b" t="t" l="l"/>
            <a:pathLst>
              <a:path h="991119" w="991119">
                <a:moveTo>
                  <a:pt x="0" y="0"/>
                </a:moveTo>
                <a:lnTo>
                  <a:pt x="991118" y="0"/>
                </a:lnTo>
                <a:lnTo>
                  <a:pt x="991118" y="991119"/>
                </a:lnTo>
                <a:lnTo>
                  <a:pt x="0" y="991119"/>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DAHI0wmeLkw</dc:identifier>
  <dcterms:modified xsi:type="dcterms:W3CDTF">2011-08-01T06:04:30Z</dcterms:modified>
  <cp:revision>1</cp:revision>
  <dc:title>Checklist 'In gesprek met je werkgever'</dc:title>
</cp:coreProperties>
</file>